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94" r:id="rId5"/>
    <p:sldId id="304" r:id="rId6"/>
    <p:sldId id="299" r:id="rId7"/>
    <p:sldId id="324" r:id="rId8"/>
    <p:sldId id="295" r:id="rId9"/>
    <p:sldId id="308" r:id="rId10"/>
    <p:sldId id="309" r:id="rId11"/>
    <p:sldId id="277" r:id="rId12"/>
    <p:sldId id="325" r:id="rId13"/>
    <p:sldId id="296" r:id="rId14"/>
    <p:sldId id="310" r:id="rId15"/>
    <p:sldId id="311" r:id="rId16"/>
    <p:sldId id="312" r:id="rId17"/>
    <p:sldId id="313" r:id="rId18"/>
    <p:sldId id="275" r:id="rId19"/>
    <p:sldId id="326" r:id="rId20"/>
    <p:sldId id="314" r:id="rId21"/>
    <p:sldId id="315" r:id="rId22"/>
    <p:sldId id="316" r:id="rId23"/>
    <p:sldId id="305" r:id="rId24"/>
    <p:sldId id="327" r:id="rId25"/>
    <p:sldId id="317" r:id="rId26"/>
    <p:sldId id="318" r:id="rId27"/>
    <p:sldId id="319" r:id="rId28"/>
    <p:sldId id="328" r:id="rId29"/>
    <p:sldId id="307" r:id="rId30"/>
    <p:sldId id="259" r:id="rId31"/>
    <p:sldId id="329" r:id="rId32"/>
    <p:sldId id="320" r:id="rId33"/>
    <p:sldId id="321" r:id="rId34"/>
    <p:sldId id="322" r:id="rId35"/>
    <p:sldId id="298" r:id="rId36"/>
    <p:sldId id="323" r:id="rId37"/>
    <p:sldId id="330" r:id="rId38"/>
    <p:sldId id="335" r:id="rId39"/>
    <p:sldId id="334" r:id="rId40"/>
    <p:sldId id="333" r:id="rId41"/>
    <p:sldId id="331" r:id="rId42"/>
    <p:sldId id="332" r:id="rId43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B9AF"/>
    <a:srgbClr val="74B06C"/>
    <a:srgbClr val="3F87A1"/>
    <a:srgbClr val="937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D932A8-00AA-4F37-A2DC-314469FF764F}" v="3" dt="2026-02-12T09:38:11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bea Mündlein" userId="51438674-6911-4cb8-beb1-d886ac20eeeb" providerId="ADAL" clId="{12B2F99E-871C-4D64-9D7B-4A04B8E8850F}"/>
    <pc:docChg chg="custSel modSld">
      <pc:chgData name="Tabea Mündlein" userId="51438674-6911-4cb8-beb1-d886ac20eeeb" providerId="ADAL" clId="{12B2F99E-871C-4D64-9D7B-4A04B8E8850F}" dt="2026-02-12T09:40:59.077" v="240" actId="20577"/>
      <pc:docMkLst>
        <pc:docMk/>
      </pc:docMkLst>
      <pc:sldChg chg="modSp mod">
        <pc:chgData name="Tabea Mündlein" userId="51438674-6911-4cb8-beb1-d886ac20eeeb" providerId="ADAL" clId="{12B2F99E-871C-4D64-9D7B-4A04B8E8850F}" dt="2026-02-12T09:25:07.291" v="18" actId="20577"/>
        <pc:sldMkLst>
          <pc:docMk/>
          <pc:sldMk cId="0" sldId="294"/>
        </pc:sldMkLst>
        <pc:spChg chg="mod">
          <ac:chgData name="Tabea Mündlein" userId="51438674-6911-4cb8-beb1-d886ac20eeeb" providerId="ADAL" clId="{12B2F99E-871C-4D64-9D7B-4A04B8E8850F}" dt="2026-02-12T09:25:07.291" v="18" actId="20577"/>
          <ac:spMkLst>
            <pc:docMk/>
            <pc:sldMk cId="0" sldId="294"/>
            <ac:spMk id="3075" creationId="{0AE5AE5D-2EEC-C33E-7EDD-BA4267BE7162}"/>
          </ac:spMkLst>
        </pc:spChg>
      </pc:sldChg>
      <pc:sldChg chg="modSp mod">
        <pc:chgData name="Tabea Mündlein" userId="51438674-6911-4cb8-beb1-d886ac20eeeb" providerId="ADAL" clId="{12B2F99E-871C-4D64-9D7B-4A04B8E8850F}" dt="2026-02-12T09:27:23.013" v="33" actId="20577"/>
        <pc:sldMkLst>
          <pc:docMk/>
          <pc:sldMk cId="0" sldId="295"/>
        </pc:sldMkLst>
        <pc:spChg chg="mod">
          <ac:chgData name="Tabea Mündlein" userId="51438674-6911-4cb8-beb1-d886ac20eeeb" providerId="ADAL" clId="{12B2F99E-871C-4D64-9D7B-4A04B8E8850F}" dt="2026-02-12T09:27:23.013" v="33" actId="20577"/>
          <ac:spMkLst>
            <pc:docMk/>
            <pc:sldMk cId="0" sldId="295"/>
            <ac:spMk id="6" creationId="{ACBD6405-AEDD-BDA1-3C11-3C7DD8E7890C}"/>
          </ac:spMkLst>
        </pc:spChg>
      </pc:sldChg>
      <pc:sldChg chg="addSp modSp mod">
        <pc:chgData name="Tabea Mündlein" userId="51438674-6911-4cb8-beb1-d886ac20eeeb" providerId="ADAL" clId="{12B2F99E-871C-4D64-9D7B-4A04B8E8850F}" dt="2026-02-12T09:26:49.420" v="31" actId="1076"/>
        <pc:sldMkLst>
          <pc:docMk/>
          <pc:sldMk cId="0" sldId="299"/>
        </pc:sldMkLst>
        <pc:spChg chg="add mod">
          <ac:chgData name="Tabea Mündlein" userId="51438674-6911-4cb8-beb1-d886ac20eeeb" providerId="ADAL" clId="{12B2F99E-871C-4D64-9D7B-4A04B8E8850F}" dt="2026-02-12T09:26:49.420" v="31" actId="1076"/>
          <ac:spMkLst>
            <pc:docMk/>
            <pc:sldMk cId="0" sldId="299"/>
            <ac:spMk id="2" creationId="{11E0C0B3-6059-F3FD-2107-B4D65A29B845}"/>
          </ac:spMkLst>
        </pc:spChg>
        <pc:graphicFrameChg chg="mod">
          <ac:chgData name="Tabea Mündlein" userId="51438674-6911-4cb8-beb1-d886ac20eeeb" providerId="ADAL" clId="{12B2F99E-871C-4D64-9D7B-4A04B8E8850F}" dt="2026-02-12T09:26:25.881" v="19" actId="1076"/>
          <ac:graphicFrameMkLst>
            <pc:docMk/>
            <pc:sldMk cId="0" sldId="299"/>
            <ac:graphicFrameMk id="21" creationId="{5B709454-F9A5-5B37-99DD-074BC5F3935D}"/>
          </ac:graphicFrameMkLst>
        </pc:graphicFrameChg>
      </pc:sldChg>
      <pc:sldChg chg="modSp mod">
        <pc:chgData name="Tabea Mündlein" userId="51438674-6911-4cb8-beb1-d886ac20eeeb" providerId="ADAL" clId="{12B2F99E-871C-4D64-9D7B-4A04B8E8850F}" dt="2026-02-12T09:40:59.077" v="240" actId="20577"/>
        <pc:sldMkLst>
          <pc:docMk/>
          <pc:sldMk cId="0" sldId="304"/>
        </pc:sldMkLst>
        <pc:spChg chg="mod">
          <ac:chgData name="Tabea Mündlein" userId="51438674-6911-4cb8-beb1-d886ac20eeeb" providerId="ADAL" clId="{12B2F99E-871C-4D64-9D7B-4A04B8E8850F}" dt="2026-02-12T09:40:59.077" v="240" actId="20577"/>
          <ac:spMkLst>
            <pc:docMk/>
            <pc:sldMk cId="0" sldId="304"/>
            <ac:spMk id="13" creationId="{C1E46C54-67E8-B221-AC14-52F960F564C8}"/>
          </ac:spMkLst>
        </pc:spChg>
      </pc:sldChg>
      <pc:sldChg chg="modSp mod">
        <pc:chgData name="Tabea Mündlein" userId="51438674-6911-4cb8-beb1-d886ac20eeeb" providerId="ADAL" clId="{12B2F99E-871C-4D64-9D7B-4A04B8E8850F}" dt="2026-02-12T09:30:32.883" v="43" actId="20577"/>
        <pc:sldMkLst>
          <pc:docMk/>
          <pc:sldMk cId="545657394" sldId="308"/>
        </pc:sldMkLst>
        <pc:spChg chg="mod">
          <ac:chgData name="Tabea Mündlein" userId="51438674-6911-4cb8-beb1-d886ac20eeeb" providerId="ADAL" clId="{12B2F99E-871C-4D64-9D7B-4A04B8E8850F}" dt="2026-02-12T09:30:32.883" v="43" actId="20577"/>
          <ac:spMkLst>
            <pc:docMk/>
            <pc:sldMk cId="545657394" sldId="308"/>
            <ac:spMk id="18" creationId="{6BB76FEB-C643-2DAB-42D3-80821373E543}"/>
          </ac:spMkLst>
        </pc:spChg>
      </pc:sldChg>
      <pc:sldChg chg="modSp mod">
        <pc:chgData name="Tabea Mündlein" userId="51438674-6911-4cb8-beb1-d886ac20eeeb" providerId="ADAL" clId="{12B2F99E-871C-4D64-9D7B-4A04B8E8850F}" dt="2026-02-12T09:29:38.451" v="40" actId="20577"/>
        <pc:sldMkLst>
          <pc:docMk/>
          <pc:sldMk cId="1296105523" sldId="309"/>
        </pc:sldMkLst>
        <pc:spChg chg="mod">
          <ac:chgData name="Tabea Mündlein" userId="51438674-6911-4cb8-beb1-d886ac20eeeb" providerId="ADAL" clId="{12B2F99E-871C-4D64-9D7B-4A04B8E8850F}" dt="2026-02-12T09:29:38.451" v="40" actId="20577"/>
          <ac:spMkLst>
            <pc:docMk/>
            <pc:sldMk cId="1296105523" sldId="309"/>
            <ac:spMk id="15" creationId="{87A2EDE5-FD18-AC76-331A-29906D90EABB}"/>
          </ac:spMkLst>
        </pc:spChg>
      </pc:sldChg>
      <pc:sldChg chg="modSp mod">
        <pc:chgData name="Tabea Mündlein" userId="51438674-6911-4cb8-beb1-d886ac20eeeb" providerId="ADAL" clId="{12B2F99E-871C-4D64-9D7B-4A04B8E8850F}" dt="2026-02-12T09:31:25.701" v="58" actId="20577"/>
        <pc:sldMkLst>
          <pc:docMk/>
          <pc:sldMk cId="3108688946" sldId="310"/>
        </pc:sldMkLst>
        <pc:spChg chg="mod">
          <ac:chgData name="Tabea Mündlein" userId="51438674-6911-4cb8-beb1-d886ac20eeeb" providerId="ADAL" clId="{12B2F99E-871C-4D64-9D7B-4A04B8E8850F}" dt="2026-02-12T09:31:25.701" v="58" actId="20577"/>
          <ac:spMkLst>
            <pc:docMk/>
            <pc:sldMk cId="3108688946" sldId="310"/>
            <ac:spMk id="4" creationId="{AEE1A0A3-C1C0-29F5-DEDC-8562C8CB0690}"/>
          </ac:spMkLst>
        </pc:spChg>
      </pc:sldChg>
      <pc:sldChg chg="modSp mod">
        <pc:chgData name="Tabea Mündlein" userId="51438674-6911-4cb8-beb1-d886ac20eeeb" providerId="ADAL" clId="{12B2F99E-871C-4D64-9D7B-4A04B8E8850F}" dt="2026-02-12T09:32:45.406" v="82" actId="20577"/>
        <pc:sldMkLst>
          <pc:docMk/>
          <pc:sldMk cId="3006351967" sldId="311"/>
        </pc:sldMkLst>
        <pc:spChg chg="mod">
          <ac:chgData name="Tabea Mündlein" userId="51438674-6911-4cb8-beb1-d886ac20eeeb" providerId="ADAL" clId="{12B2F99E-871C-4D64-9D7B-4A04B8E8850F}" dt="2026-02-12T09:32:45.406" v="82" actId="20577"/>
          <ac:spMkLst>
            <pc:docMk/>
            <pc:sldMk cId="3006351967" sldId="311"/>
            <ac:spMk id="2" creationId="{A59A6AA2-EC07-9F72-1B3D-26D6812ECF1A}"/>
          </ac:spMkLst>
        </pc:spChg>
      </pc:sldChg>
      <pc:sldChg chg="modSp mod">
        <pc:chgData name="Tabea Mündlein" userId="51438674-6911-4cb8-beb1-d886ac20eeeb" providerId="ADAL" clId="{12B2F99E-871C-4D64-9D7B-4A04B8E8850F}" dt="2026-02-12T09:33:27.513" v="96" actId="20577"/>
        <pc:sldMkLst>
          <pc:docMk/>
          <pc:sldMk cId="1006864112" sldId="313"/>
        </pc:sldMkLst>
        <pc:spChg chg="mod">
          <ac:chgData name="Tabea Mündlein" userId="51438674-6911-4cb8-beb1-d886ac20eeeb" providerId="ADAL" clId="{12B2F99E-871C-4D64-9D7B-4A04B8E8850F}" dt="2026-02-12T09:33:27.513" v="96" actId="20577"/>
          <ac:spMkLst>
            <pc:docMk/>
            <pc:sldMk cId="1006864112" sldId="313"/>
            <ac:spMk id="5" creationId="{03D4CF5A-B830-AE1A-7687-8950DD6B0EC3}"/>
          </ac:spMkLst>
        </pc:spChg>
      </pc:sldChg>
      <pc:sldChg chg="modSp mod">
        <pc:chgData name="Tabea Mündlein" userId="51438674-6911-4cb8-beb1-d886ac20eeeb" providerId="ADAL" clId="{12B2F99E-871C-4D64-9D7B-4A04B8E8850F}" dt="2026-02-12T09:34:07.833" v="102" actId="20577"/>
        <pc:sldMkLst>
          <pc:docMk/>
          <pc:sldMk cId="2450736389" sldId="314"/>
        </pc:sldMkLst>
        <pc:spChg chg="mod">
          <ac:chgData name="Tabea Mündlein" userId="51438674-6911-4cb8-beb1-d886ac20eeeb" providerId="ADAL" clId="{12B2F99E-871C-4D64-9D7B-4A04B8E8850F}" dt="2026-02-12T09:34:07.833" v="102" actId="20577"/>
          <ac:spMkLst>
            <pc:docMk/>
            <pc:sldMk cId="2450736389" sldId="314"/>
            <ac:spMk id="5" creationId="{9FBE090A-3001-8061-D615-2B47B03944A9}"/>
          </ac:spMkLst>
        </pc:spChg>
        <pc:spChg chg="mod">
          <ac:chgData name="Tabea Mündlein" userId="51438674-6911-4cb8-beb1-d886ac20eeeb" providerId="ADAL" clId="{12B2F99E-871C-4D64-9D7B-4A04B8E8850F}" dt="2026-02-12T09:33:46.617" v="97" actId="20577"/>
          <ac:spMkLst>
            <pc:docMk/>
            <pc:sldMk cId="2450736389" sldId="314"/>
            <ac:spMk id="14" creationId="{75D4251D-BCF7-DA9B-7519-3D2202F250D2}"/>
          </ac:spMkLst>
        </pc:spChg>
      </pc:sldChg>
      <pc:sldChg chg="modSp mod">
        <pc:chgData name="Tabea Mündlein" userId="51438674-6911-4cb8-beb1-d886ac20eeeb" providerId="ADAL" clId="{12B2F99E-871C-4D64-9D7B-4A04B8E8850F}" dt="2026-02-12T09:34:29.846" v="124" actId="20577"/>
        <pc:sldMkLst>
          <pc:docMk/>
          <pc:sldMk cId="3389078294" sldId="315"/>
        </pc:sldMkLst>
        <pc:spChg chg="mod">
          <ac:chgData name="Tabea Mündlein" userId="51438674-6911-4cb8-beb1-d886ac20eeeb" providerId="ADAL" clId="{12B2F99E-871C-4D64-9D7B-4A04B8E8850F}" dt="2026-02-12T09:34:29.846" v="124" actId="20577"/>
          <ac:spMkLst>
            <pc:docMk/>
            <pc:sldMk cId="3389078294" sldId="315"/>
            <ac:spMk id="2" creationId="{6082801C-9ED3-48C5-9721-ED1C6F65F80F}"/>
          </ac:spMkLst>
        </pc:spChg>
      </pc:sldChg>
      <pc:sldChg chg="modSp mod">
        <pc:chgData name="Tabea Mündlein" userId="51438674-6911-4cb8-beb1-d886ac20eeeb" providerId="ADAL" clId="{12B2F99E-871C-4D64-9D7B-4A04B8E8850F}" dt="2026-02-12T09:34:56.690" v="127" actId="20577"/>
        <pc:sldMkLst>
          <pc:docMk/>
          <pc:sldMk cId="2870986132" sldId="316"/>
        </pc:sldMkLst>
        <pc:spChg chg="mod">
          <ac:chgData name="Tabea Mündlein" userId="51438674-6911-4cb8-beb1-d886ac20eeeb" providerId="ADAL" clId="{12B2F99E-871C-4D64-9D7B-4A04B8E8850F}" dt="2026-02-12T09:34:56.690" v="127" actId="20577"/>
          <ac:spMkLst>
            <pc:docMk/>
            <pc:sldMk cId="2870986132" sldId="316"/>
            <ac:spMk id="3" creationId="{21B88EED-0C7E-17AD-2266-75E5A2A3A84C}"/>
          </ac:spMkLst>
        </pc:spChg>
      </pc:sldChg>
      <pc:sldChg chg="modSp mod">
        <pc:chgData name="Tabea Mündlein" userId="51438674-6911-4cb8-beb1-d886ac20eeeb" providerId="ADAL" clId="{12B2F99E-871C-4D64-9D7B-4A04B8E8850F}" dt="2026-02-12T09:35:45.724" v="132" actId="20577"/>
        <pc:sldMkLst>
          <pc:docMk/>
          <pc:sldMk cId="1622624553" sldId="318"/>
        </pc:sldMkLst>
        <pc:spChg chg="mod">
          <ac:chgData name="Tabea Mündlein" userId="51438674-6911-4cb8-beb1-d886ac20eeeb" providerId="ADAL" clId="{12B2F99E-871C-4D64-9D7B-4A04B8E8850F}" dt="2026-02-12T09:35:45.724" v="132" actId="20577"/>
          <ac:spMkLst>
            <pc:docMk/>
            <pc:sldMk cId="1622624553" sldId="318"/>
            <ac:spMk id="3" creationId="{A428571D-1462-140A-A4C4-39FBEAF7ADB5}"/>
          </ac:spMkLst>
        </pc:spChg>
      </pc:sldChg>
      <pc:sldChg chg="modSp mod">
        <pc:chgData name="Tabea Mündlein" userId="51438674-6911-4cb8-beb1-d886ac20eeeb" providerId="ADAL" clId="{12B2F99E-871C-4D64-9D7B-4A04B8E8850F}" dt="2026-02-12T09:36:18.893" v="136" actId="20577"/>
        <pc:sldMkLst>
          <pc:docMk/>
          <pc:sldMk cId="1078771512" sldId="319"/>
        </pc:sldMkLst>
        <pc:spChg chg="mod">
          <ac:chgData name="Tabea Mündlein" userId="51438674-6911-4cb8-beb1-d886ac20eeeb" providerId="ADAL" clId="{12B2F99E-871C-4D64-9D7B-4A04B8E8850F}" dt="2026-02-12T09:36:18.893" v="136" actId="20577"/>
          <ac:spMkLst>
            <pc:docMk/>
            <pc:sldMk cId="1078771512" sldId="319"/>
            <ac:spMk id="2" creationId="{640FF82C-8E3A-66F5-1EE9-04E26C062B68}"/>
          </ac:spMkLst>
        </pc:spChg>
      </pc:sldChg>
      <pc:sldChg chg="modSp mod">
        <pc:chgData name="Tabea Mündlein" userId="51438674-6911-4cb8-beb1-d886ac20eeeb" providerId="ADAL" clId="{12B2F99E-871C-4D64-9D7B-4A04B8E8850F}" dt="2026-02-12T09:38:25.867" v="147" actId="108"/>
        <pc:sldMkLst>
          <pc:docMk/>
          <pc:sldMk cId="1675898013" sldId="321"/>
        </pc:sldMkLst>
        <pc:spChg chg="mod">
          <ac:chgData name="Tabea Mündlein" userId="51438674-6911-4cb8-beb1-d886ac20eeeb" providerId="ADAL" clId="{12B2F99E-871C-4D64-9D7B-4A04B8E8850F}" dt="2026-02-12T09:38:25.867" v="147" actId="108"/>
          <ac:spMkLst>
            <pc:docMk/>
            <pc:sldMk cId="1675898013" sldId="321"/>
            <ac:spMk id="5" creationId="{DDBEF3A6-059E-5F6E-CA51-1FF6E10BEEC7}"/>
          </ac:spMkLst>
        </pc:spChg>
      </pc:sldChg>
      <pc:sldChg chg="modSp mod">
        <pc:chgData name="Tabea Mündlein" userId="51438674-6911-4cb8-beb1-d886ac20eeeb" providerId="ADAL" clId="{12B2F99E-871C-4D64-9D7B-4A04B8E8850F}" dt="2026-02-12T09:39:18.951" v="206" actId="20577"/>
        <pc:sldMkLst>
          <pc:docMk/>
          <pc:sldMk cId="3605103347" sldId="322"/>
        </pc:sldMkLst>
        <pc:spChg chg="mod">
          <ac:chgData name="Tabea Mündlein" userId="51438674-6911-4cb8-beb1-d886ac20eeeb" providerId="ADAL" clId="{12B2F99E-871C-4D64-9D7B-4A04B8E8850F}" dt="2026-02-12T09:39:18.951" v="206" actId="20577"/>
          <ac:spMkLst>
            <pc:docMk/>
            <pc:sldMk cId="3605103347" sldId="322"/>
            <ac:spMk id="3" creationId="{B0CF955F-6838-BC51-8285-0D815150452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198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779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4132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133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95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928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896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53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403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33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201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757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9.emf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emf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0" Type="http://schemas.openxmlformats.org/officeDocument/2006/relationships/image" Target="../media/image16.emf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4.png"/><Relationship Id="rId1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12" Type="http://schemas.openxmlformats.org/officeDocument/2006/relationships/image" Target="../media/image13.png"/><Relationship Id="rId17" Type="http://schemas.openxmlformats.org/officeDocument/2006/relationships/image" Target="../media/image11.png"/><Relationship Id="rId2" Type="http://schemas.openxmlformats.org/officeDocument/2006/relationships/image" Target="../media/image15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Relationship Id="rId1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0" Type="http://schemas.openxmlformats.org/officeDocument/2006/relationships/image" Target="../media/image16.emf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emf"/><Relationship Id="rId3" Type="http://schemas.openxmlformats.org/officeDocument/2006/relationships/image" Target="../media/image20.emf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21.emf"/><Relationship Id="rId9" Type="http://schemas.openxmlformats.org/officeDocument/2006/relationships/image" Target="../media/image12.png"/><Relationship Id="rId14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0" Type="http://schemas.openxmlformats.org/officeDocument/2006/relationships/image" Target="../media/image16.emf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4.png"/><Relationship Id="rId1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12" Type="http://schemas.openxmlformats.org/officeDocument/2006/relationships/image" Target="../media/image13.png"/><Relationship Id="rId17" Type="http://schemas.openxmlformats.org/officeDocument/2006/relationships/image" Target="../media/image11.png"/><Relationship Id="rId2" Type="http://schemas.openxmlformats.org/officeDocument/2006/relationships/image" Target="../media/image15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.arasaac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>
            <a:extLst>
              <a:ext uri="{FF2B5EF4-FFF2-40B4-BE49-F238E27FC236}">
                <a16:creationId xmlns:a16="http://schemas.microsoft.com/office/drawing/2014/main" id="{0AE5AE5D-2EEC-C33E-7EDD-BA4267BE71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6221" y="2171186"/>
            <a:ext cx="12781948" cy="77053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403"/>
              </a:spcBef>
              <a:defRPr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Manche Fragen sind sehr komplex.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 kann helfen, wenn man die Frage in mehrere kleine Fragen unterteilt.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Kleiner Tipp: Bringen Sie die Frage mit einer Situation aus dem Alltag in Verbindung.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Das macht es verständlicher.</a:t>
            </a:r>
          </a:p>
          <a:p>
            <a:pPr>
              <a:lnSpc>
                <a:spcPct val="150000"/>
              </a:lnSpc>
              <a:spcBef>
                <a:spcPts val="1403"/>
              </a:spcBef>
              <a:defRPr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Diese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Powerpoint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ist ein Beispiel.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Sie zeigt: So kann man mit einer Gruppe an einer komplexen Frage arbeiten.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Die komplexe Frage in diesem Beispiel ist:</a:t>
            </a:r>
          </a:p>
          <a:p>
            <a:pPr marL="0" indent="0">
              <a:lnSpc>
                <a:spcPct val="150000"/>
              </a:lnSpc>
              <a:spcBef>
                <a:spcPts val="1403"/>
              </a:spcBef>
              <a:buNone/>
              <a:defRPr/>
            </a:pPr>
            <a:r>
              <a:rPr lang="de-CH" sz="24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Welche Freizeitaktivität möchten wir gerne entwickeln?</a:t>
            </a:r>
          </a:p>
          <a:p>
            <a:pPr>
              <a:lnSpc>
                <a:spcPct val="150000"/>
              </a:lnSpc>
              <a:spcBef>
                <a:spcPts val="1403"/>
              </a:spcBef>
              <a:defRPr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Wir haben die Arbeit an der Frage in 5 Schritte aufgeteilt.</a:t>
            </a:r>
          </a:p>
          <a:p>
            <a:pPr marL="601429" indent="-601429">
              <a:lnSpc>
                <a:spcPct val="100000"/>
              </a:lnSpc>
              <a:buFont typeface="+mj-lt"/>
              <a:buAutoNum type="arabicPeriod"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Vorstellungsrunde</a:t>
            </a:r>
          </a:p>
          <a:p>
            <a:pPr marL="601429" indent="-601429">
              <a:lnSpc>
                <a:spcPct val="100000"/>
              </a:lnSpc>
              <a:buFont typeface="+mj-lt"/>
              <a:buAutoNum type="arabicPeriod"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Über die eigene Freizeit nachdenken</a:t>
            </a:r>
          </a:p>
          <a:p>
            <a:pPr marL="601429" indent="-601429">
              <a:lnSpc>
                <a:spcPct val="100000"/>
              </a:lnSpc>
              <a:buFont typeface="+mj-lt"/>
              <a:buAutoNum type="arabicPeriod"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Schwierigkeiten in der Freizeit besprechen</a:t>
            </a:r>
          </a:p>
          <a:p>
            <a:pPr marL="601429" indent="-601429">
              <a:lnSpc>
                <a:spcPct val="100000"/>
              </a:lnSpc>
              <a:buFont typeface="+mj-lt"/>
              <a:buAutoNum type="arabicPeriod"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Zusammen neue Ideen entwickeln</a:t>
            </a:r>
          </a:p>
          <a:p>
            <a:pPr marL="601429" indent="-601429">
              <a:lnSpc>
                <a:spcPct val="100000"/>
              </a:lnSpc>
              <a:buFont typeface="+mj-lt"/>
              <a:buAutoNum type="arabicPeriod"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Sind die neuen Aktivitäten umsetzbar?</a:t>
            </a:r>
          </a:p>
        </p:txBody>
      </p:sp>
      <p:pic>
        <p:nvPicPr>
          <p:cNvPr id="4" name="Grafik 3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1F3AA9CD-B64A-6484-6216-2B7BBB3F8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8" name="ZoneTexte 5">
            <a:extLst>
              <a:ext uri="{FF2B5EF4-FFF2-40B4-BE49-F238E27FC236}">
                <a16:creationId xmlns:a16="http://schemas.microsoft.com/office/drawing/2014/main" id="{08C81EB4-396F-C333-7338-FACA0F4E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55" y="373830"/>
            <a:ext cx="130522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4000" dirty="0" err="1">
                <a:solidFill>
                  <a:schemeClr val="bg1"/>
                </a:solidFill>
                <a:latin typeface="GT Maru Black" pitchFamily="2" charset="77"/>
              </a:rPr>
              <a:t>Eine</a:t>
            </a:r>
            <a:r>
              <a:rPr lang="fr-CH" altLang="de-DE" sz="4000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600" dirty="0" err="1">
                <a:solidFill>
                  <a:schemeClr val="bg1"/>
                </a:solidFill>
                <a:latin typeface="GT Maru Black" pitchFamily="2" charset="77"/>
              </a:rPr>
              <a:t>komplexe</a:t>
            </a:r>
            <a:r>
              <a:rPr lang="fr-CH" altLang="de-DE" sz="4000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4000" dirty="0" err="1">
                <a:solidFill>
                  <a:schemeClr val="bg1"/>
                </a:solidFill>
                <a:latin typeface="GT Maru Black" pitchFamily="2" charset="77"/>
              </a:rPr>
              <a:t>Frage</a:t>
            </a:r>
            <a:r>
              <a:rPr lang="fr-CH" altLang="de-DE" sz="4000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4000" dirty="0" err="1">
                <a:solidFill>
                  <a:schemeClr val="bg1"/>
                </a:solidFill>
                <a:latin typeface="GT Maru Black" pitchFamily="2" charset="77"/>
              </a:rPr>
              <a:t>oder</a:t>
            </a:r>
            <a:r>
              <a:rPr lang="fr-CH" altLang="de-DE" sz="4000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4000" dirty="0" err="1">
                <a:solidFill>
                  <a:schemeClr val="bg1"/>
                </a:solidFill>
                <a:latin typeface="GT Maru Black" pitchFamily="2" charset="77"/>
              </a:rPr>
              <a:t>Idee</a:t>
            </a:r>
            <a:r>
              <a:rPr lang="fr-CH" altLang="de-DE" sz="4000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4000" dirty="0" err="1">
                <a:solidFill>
                  <a:schemeClr val="bg1"/>
                </a:solidFill>
                <a:latin typeface="GT Maru Black" pitchFamily="2" charset="77"/>
              </a:rPr>
              <a:t>zerteilen</a:t>
            </a:r>
            <a:endParaRPr lang="de-CH" altLang="de-DE" sz="4000" dirty="0">
              <a:solidFill>
                <a:schemeClr val="bg1"/>
              </a:solidFill>
              <a:latin typeface="GT Maru Black" pitchFamily="2" charset="77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4F51FD1-C949-1438-8A99-0850890773FC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10" name="Dreieck 9">
              <a:extLst>
                <a:ext uri="{FF2B5EF4-FFF2-40B4-BE49-F238E27FC236}">
                  <a16:creationId xmlns:a16="http://schemas.microsoft.com/office/drawing/2014/main" id="{03AA7306-D0E3-2C8F-E097-FCAF26838317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1" name="ZoneTexte 5">
              <a:extLst>
                <a:ext uri="{FF2B5EF4-FFF2-40B4-BE49-F238E27FC236}">
                  <a16:creationId xmlns:a16="http://schemas.microsoft.com/office/drawing/2014/main" id="{45D276AE-C717-0B29-0F4D-E7A2A3FCA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 err="1">
                  <a:solidFill>
                    <a:srgbClr val="76BAAF"/>
                  </a:solidFill>
                  <a:latin typeface="GT Maru Black" pitchFamily="2" charset="77"/>
                </a:rPr>
                <a:t>Erklärung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ZoneTexte 3">
            <a:extLst>
              <a:ext uri="{FF2B5EF4-FFF2-40B4-BE49-F238E27FC236}">
                <a16:creationId xmlns:a16="http://schemas.microsoft.com/office/drawing/2014/main" id="{951F8B49-3F17-D769-45F5-4A5B431345D5}"/>
              </a:ext>
            </a:extLst>
          </p:cNvPr>
          <p:cNvSpPr txBox="1">
            <a:spLocks noChangeArrowheads="1"/>
          </p:cNvSpPr>
          <p:nvPr/>
        </p:nvSpPr>
        <p:spPr bwMode="auto">
          <a:xfrm rot="2049969">
            <a:off x="12424822" y="2262668"/>
            <a:ext cx="1950884" cy="5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923" b="1">
                <a:solidFill>
                  <a:schemeClr val="bg1"/>
                </a:solidFill>
              </a:rPr>
              <a:t>Erklärung</a:t>
            </a:r>
            <a:endParaRPr lang="de-CH" altLang="de-DE" sz="2923" b="1">
              <a:solidFill>
                <a:schemeClr val="bg1"/>
              </a:solidFill>
            </a:endParaRPr>
          </a:p>
        </p:txBody>
      </p:sp>
      <p:pic>
        <p:nvPicPr>
          <p:cNvPr id="2" name="Grafik 1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6FEEF06D-0609-B4F4-2A8E-89E1A8B6D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3" name="ZoneTexte 5">
            <a:extLst>
              <a:ext uri="{FF2B5EF4-FFF2-40B4-BE49-F238E27FC236}">
                <a16:creationId xmlns:a16="http://schemas.microsoft.com/office/drawing/2014/main" id="{50C3B636-C970-B3E6-8437-B927617F7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Über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die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eigene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Freizeit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nachdenken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4B7A0F54-F3C2-86AD-45DC-C3C54D1E4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8" y="908103"/>
            <a:ext cx="3186870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Ziel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D5F1922-6D73-735F-B5DC-E7780E81AC3F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9" name="Dreieck 8">
              <a:extLst>
                <a:ext uri="{FF2B5EF4-FFF2-40B4-BE49-F238E27FC236}">
                  <a16:creationId xmlns:a16="http://schemas.microsoft.com/office/drawing/2014/main" id="{2950BEBA-6F6B-C061-5884-F64527F14E49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4" name="ZoneTexte 5">
              <a:extLst>
                <a:ext uri="{FF2B5EF4-FFF2-40B4-BE49-F238E27FC236}">
                  <a16:creationId xmlns:a16="http://schemas.microsoft.com/office/drawing/2014/main" id="{5F29DEED-84DB-FEDA-4165-11F190121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 err="1">
                  <a:solidFill>
                    <a:srgbClr val="76BAAF"/>
                  </a:solidFill>
                  <a:latin typeface="GT Maru Black" pitchFamily="2" charset="77"/>
                </a:rPr>
                <a:t>Erklärung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BA3CDC5-196D-5A2F-18CF-BCDC078EEDC6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 kann über seine Freizeitaktivitäten nachdenken.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 kann erkennen: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Einige Dinge klappen gut.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Andere Dinge klappen nicht so gut.</a:t>
            </a:r>
          </a:p>
          <a:p>
            <a:pPr marL="0" indent="0">
              <a:lnSpc>
                <a:spcPct val="150000"/>
              </a:lnSpc>
              <a:buNone/>
            </a:pP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 sieht auch: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Manche Tätigkeiten sind komplizierter.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 kann überlegen: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Warum klappen manche Aktivitäten nicht so gut?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Was sind die Probleme?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So hat man alltagsnahe Beispiele, um über das Thema Freizeit nachzudenken. 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76D519-5941-C5A0-046A-4D9DB821D0E9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ZoneTexte 3">
            <a:extLst>
              <a:ext uri="{FF2B5EF4-FFF2-40B4-BE49-F238E27FC236}">
                <a16:creationId xmlns:a16="http://schemas.microsoft.com/office/drawing/2014/main" id="{951F8B49-3F17-D769-45F5-4A5B431345D5}"/>
              </a:ext>
            </a:extLst>
          </p:cNvPr>
          <p:cNvSpPr txBox="1">
            <a:spLocks noChangeArrowheads="1"/>
          </p:cNvSpPr>
          <p:nvPr/>
        </p:nvSpPr>
        <p:spPr bwMode="auto">
          <a:xfrm rot="2049969">
            <a:off x="12424822" y="2262668"/>
            <a:ext cx="1950884" cy="5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923" b="1">
                <a:solidFill>
                  <a:schemeClr val="bg1"/>
                </a:solidFill>
              </a:rPr>
              <a:t>Erklärung</a:t>
            </a:r>
            <a:endParaRPr lang="de-CH" altLang="de-DE" sz="2923" b="1">
              <a:solidFill>
                <a:schemeClr val="bg1"/>
              </a:solidFill>
            </a:endParaRPr>
          </a:p>
        </p:txBody>
      </p:sp>
      <p:pic>
        <p:nvPicPr>
          <p:cNvPr id="2" name="Grafik 1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08B92EF6-79A8-9BCC-387F-091F34DF6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7" name="ZoneTexte 5">
            <a:extLst>
              <a:ext uri="{FF2B5EF4-FFF2-40B4-BE49-F238E27FC236}">
                <a16:creationId xmlns:a16="http://schemas.microsoft.com/office/drawing/2014/main" id="{046B48F8-A157-668C-5187-8CCE4800D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3186870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Vorbereitung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26DD63F-7CFF-D3D3-AAE4-E016E3A4D65C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9" name="Dreieck 8">
              <a:extLst>
                <a:ext uri="{FF2B5EF4-FFF2-40B4-BE49-F238E27FC236}">
                  <a16:creationId xmlns:a16="http://schemas.microsoft.com/office/drawing/2014/main" id="{45638BA8-AB0A-24B5-2078-780C263A9B84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4" name="ZoneTexte 5">
              <a:extLst>
                <a:ext uri="{FF2B5EF4-FFF2-40B4-BE49-F238E27FC236}">
                  <a16:creationId xmlns:a16="http://schemas.microsoft.com/office/drawing/2014/main" id="{853D2DF0-BE44-C732-0988-BA632A87B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 err="1">
                  <a:solidFill>
                    <a:srgbClr val="76BAAF"/>
                  </a:solidFill>
                  <a:latin typeface="GT Maru Black" pitchFamily="2" charset="77"/>
                </a:rPr>
                <a:t>Erklärung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AEE1A0A3-C1C0-29F5-DEDC-8562C8CB0690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Drucken Sie die Folie 15 aus.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Drucken Sie die Folie für alle Teilnehmenden mindestens einmal aus.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Drucken Sie ausserdem ein Exemplar für sich selber. </a:t>
            </a:r>
          </a:p>
          <a:p>
            <a:pPr marL="0" indent="0">
              <a:lnSpc>
                <a:spcPct val="150000"/>
              </a:lnSpc>
              <a:buNone/>
            </a:pP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Für die Bearbeitung brauchen Sie:</a:t>
            </a: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Schwarze oder blaue Stifte</a:t>
            </a: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Rote Stifte</a:t>
            </a: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Grüne Stifte</a:t>
            </a: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Gedruckte Piktogramme zu Freizeitaktivitäten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1D6CC6-5B5B-3EFB-A64B-9787B888D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Über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die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eigene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Freizeit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nachdenken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EF84A3-BF5F-574A-41E0-B4CBA434F5EA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0868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ZoneTexte 3">
            <a:extLst>
              <a:ext uri="{FF2B5EF4-FFF2-40B4-BE49-F238E27FC236}">
                <a16:creationId xmlns:a16="http://schemas.microsoft.com/office/drawing/2014/main" id="{951F8B49-3F17-D769-45F5-4A5B431345D5}"/>
              </a:ext>
            </a:extLst>
          </p:cNvPr>
          <p:cNvSpPr txBox="1">
            <a:spLocks noChangeArrowheads="1"/>
          </p:cNvSpPr>
          <p:nvPr/>
        </p:nvSpPr>
        <p:spPr bwMode="auto">
          <a:xfrm rot="2049969">
            <a:off x="12424822" y="2262668"/>
            <a:ext cx="1950884" cy="5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923" b="1">
                <a:solidFill>
                  <a:schemeClr val="bg1"/>
                </a:solidFill>
              </a:rPr>
              <a:t>Erklärung</a:t>
            </a:r>
            <a:endParaRPr lang="de-CH" altLang="de-DE" sz="2923" b="1">
              <a:solidFill>
                <a:schemeClr val="bg1"/>
              </a:solidFill>
            </a:endParaRPr>
          </a:p>
        </p:txBody>
      </p:sp>
      <p:pic>
        <p:nvPicPr>
          <p:cNvPr id="7" name="Grafik 6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E6DE41B7-C740-C042-3180-2CC19054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9" name="ZoneTexte 5">
            <a:extLst>
              <a:ext uri="{FF2B5EF4-FFF2-40B4-BE49-F238E27FC236}">
                <a16:creationId xmlns:a16="http://schemas.microsoft.com/office/drawing/2014/main" id="{E98842C0-DBDE-78E3-B033-F33FAE721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3186870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Vorbereitung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D7CC4F6-5F72-D2A8-B922-D3BEA399B3CE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15" name="Dreieck 14">
              <a:extLst>
                <a:ext uri="{FF2B5EF4-FFF2-40B4-BE49-F238E27FC236}">
                  <a16:creationId xmlns:a16="http://schemas.microsoft.com/office/drawing/2014/main" id="{F1089F2A-FE4C-1151-12E5-2067ED55D62C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6" name="ZoneTexte 5">
              <a:extLst>
                <a:ext uri="{FF2B5EF4-FFF2-40B4-BE49-F238E27FC236}">
                  <a16:creationId xmlns:a16="http://schemas.microsoft.com/office/drawing/2014/main" id="{1C8B808E-3BCF-2C2C-9B3C-B5FA733C4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 err="1">
                  <a:solidFill>
                    <a:srgbClr val="76BAAF"/>
                  </a:solidFill>
                  <a:latin typeface="GT Maru Black" pitchFamily="2" charset="77"/>
                </a:rPr>
                <a:t>Erklärung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59A6AA2-EC07-9F72-1B3D-26D6812ECF1A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Das wichtigste Material in diesem Schritt ist die Folie 15.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Diese Folie enthält eine Tabelle, um eine Freizeitaktivität zu reflektieren.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 der ersten Spalte (links) nennen die Teilnehmenden eine Aktivität auf, die sie gerne machen.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Die Teilnehmenden füllen die anderen Spalten mit grünen und roten Kreisen.</a:t>
            </a: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Grosser grüner Kreis: alles gut!</a:t>
            </a: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Kleiner grüner Kreis: es ist gut, könnte jedoch auch besser sein. </a:t>
            </a: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Roter Punkt: hier stimmt etwas für mich nicht.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 der zweiten Spalte geben die Teilnehmenden an: Fühle ich mich bei der Aktivität wohl?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 der dritten Spalte geben die Teilnehmenden an: Ist der Preis der Aktivität für mich okay?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 der vierten Spalte geben die Teilnehmenden an: Findet die Aktivität zu einem Zeitpunkt statt, der mir gut passt?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 der letzten Spalte (rechts) kann eine weitere Kategorie nach Bedarf ergänzt werden.</a:t>
            </a:r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id="{83CDC9E4-F14C-E6BA-FCCE-F0F1C3360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Über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die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eigene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Freizeit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nachdenken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C6D7B4-33AE-433C-33F5-A9027605F883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06351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2B9F8961-929C-E036-F855-6418C8D08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7" name="ZoneTexte 5">
            <a:extLst>
              <a:ext uri="{FF2B5EF4-FFF2-40B4-BE49-F238E27FC236}">
                <a16:creationId xmlns:a16="http://schemas.microsoft.com/office/drawing/2014/main" id="{5A531B15-A406-69F0-17C8-12B845F20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3186870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Vorbereitung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0F00D96-9DF9-2498-D0D7-DEC73A3D5F24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14" name="Dreieck 13">
              <a:extLst>
                <a:ext uri="{FF2B5EF4-FFF2-40B4-BE49-F238E27FC236}">
                  <a16:creationId xmlns:a16="http://schemas.microsoft.com/office/drawing/2014/main" id="{00A2A988-1ADE-961B-9784-A3A2AC2CF850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5" name="ZoneTexte 5">
              <a:extLst>
                <a:ext uri="{FF2B5EF4-FFF2-40B4-BE49-F238E27FC236}">
                  <a16:creationId xmlns:a16="http://schemas.microsoft.com/office/drawing/2014/main" id="{28658492-4D7E-7FED-01D3-84B4282C6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 err="1">
                  <a:solidFill>
                    <a:srgbClr val="76BAAF"/>
                  </a:solidFill>
                  <a:latin typeface="GT Maru Black" pitchFamily="2" charset="77"/>
                </a:rPr>
                <a:t>Erklärung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4A350D5-54C7-7205-6372-70BD1A958189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Füllen Sie vor dem Treffen mit den Teilnehmenden die Tabelle aus.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Nehmen Sie dafür ein eigenes Beispiel.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 sollte rote und grüne Kreise haben.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Dieses Beispiel wird Ihnen dabei helfen, den Teilnehmenden zu erklären: Das machen wir jetzt.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Das Beispiel kann so aussehen: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0F1C37-B186-C2CC-D1BC-A6FFB71CF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181" y="5345905"/>
            <a:ext cx="7772400" cy="3856502"/>
          </a:xfrm>
          <a:prstGeom prst="rect">
            <a:avLst/>
          </a:prstGeom>
          <a:effectLst>
            <a:outerShdw blurRad="177800" dist="50800" dir="2520000" algn="tl" rotWithShape="0">
              <a:schemeClr val="bg1">
                <a:lumMod val="85000"/>
                <a:alpha val="40000"/>
              </a:scheme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A2B9810-0499-056C-C05D-F7FCF3108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Über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die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eigene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Freizeit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nachdenken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324B4-B37B-6C0D-A74E-750937714CF2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3914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A6A8008C-61DD-7F49-341B-C5623022E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8" y="-8187"/>
            <a:ext cx="15128585" cy="179369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0B7A0AA-036D-19A2-047B-6CD945E3523B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10" name="Dreieck 9">
              <a:extLst>
                <a:ext uri="{FF2B5EF4-FFF2-40B4-BE49-F238E27FC236}">
                  <a16:creationId xmlns:a16="http://schemas.microsoft.com/office/drawing/2014/main" id="{5B4EDDF0-983A-C800-303D-4F54F2703ABA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1" name="ZoneTexte 5">
              <a:extLst>
                <a:ext uri="{FF2B5EF4-FFF2-40B4-BE49-F238E27FC236}">
                  <a16:creationId xmlns:a16="http://schemas.microsoft.com/office/drawing/2014/main" id="{E1F09C59-F1A4-1CD4-07A9-B298A8AD6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rgbClr val="74B06C"/>
                  </a:solidFill>
                  <a:latin typeface="GT Maru Black" pitchFamily="2" charset="77"/>
                </a:rPr>
                <a:t>Aktivität</a:t>
              </a:r>
              <a:endParaRPr lang="de-CH" altLang="de-DE" sz="1637" b="1" dirty="0">
                <a:solidFill>
                  <a:srgbClr val="74B06C"/>
                </a:solidFill>
                <a:latin typeface="GT Maru Black" pitchFamily="2" charset="77"/>
              </a:endParaRPr>
            </a:p>
          </p:txBody>
        </p:sp>
      </p:grpSp>
      <p:sp>
        <p:nvSpPr>
          <p:cNvPr id="14" name="ZoneTexte 5">
            <a:extLst>
              <a:ext uri="{FF2B5EF4-FFF2-40B4-BE49-F238E27FC236}">
                <a16:creationId xmlns:a16="http://schemas.microsoft.com/office/drawing/2014/main" id="{EF9CCCBC-8336-4158-D32C-417A944DC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Was</a:t>
            </a: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 </a:t>
            </a: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machen</a:t>
            </a: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 </a:t>
            </a: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wir</a:t>
            </a: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 </a:t>
            </a: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genau</a:t>
            </a: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?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3D4CF5A-B830-AE1A-7687-8950DD6B0EC3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Verteilen Sie zu Beginn die ausgedruckte Tabelle an die Teilnehmenden.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Erklären Sie die Tabelle.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Und die Fragen in der Tabelle.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Stellen Sie ihr eigenes Beispiel vor.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Das hilft beim Verstehen.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Dann überlegen die Teilnehmenden: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Was mache ich in meiner Freizeit?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Sie wählen eine Aktivität aus.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Sie füllen die erste Spalte (links) mit der betreffenden Aktivität aus. 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Dann überlegen sie für sich: Wie gut funktioniert diese Aktivität für mich?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Sie nutzen dazu die drei Fragen in der Tabelle.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Sie füllen die Tabelle mit grünen und roten Kreisen aus. 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Gibt es Teilnehmende, die Unterstützung brauchen?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Dann unterstützen Sie sie bei diesem Schritt.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Planen Sie für diesen Schritt genügend Zeit ein.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0080B5-5099-5E60-D4EA-F51196BBA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Über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die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eigene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Freizeit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nachdenken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DCE19C-C5A8-B50B-92D9-CECAB812B0B8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0686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fiken, Kreis, Schrift, Symbol enthält.&#10;&#10;KI-generierte Inhalte können fehlerhaft sein.">
            <a:extLst>
              <a:ext uri="{FF2B5EF4-FFF2-40B4-BE49-F238E27FC236}">
                <a16:creationId xmlns:a16="http://schemas.microsoft.com/office/drawing/2014/main" id="{B4CB8C2F-7947-F3A6-D1FC-A2FDD5712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26" y="3034044"/>
            <a:ext cx="853271" cy="911715"/>
          </a:xfrm>
          <a:prstGeom prst="rect">
            <a:avLst/>
          </a:prstGeom>
        </p:spPr>
      </p:pic>
      <p:pic>
        <p:nvPicPr>
          <p:cNvPr id="15" name="Grafik 14" descr="Ein Bild, das Grafiken, Schrift, Symbol, Kreis enthält.&#10;&#10;KI-generierte Inhalte können fehlerhaft sein.">
            <a:extLst>
              <a:ext uri="{FF2B5EF4-FFF2-40B4-BE49-F238E27FC236}">
                <a16:creationId xmlns:a16="http://schemas.microsoft.com/office/drawing/2014/main" id="{CFF06887-0888-AD23-36C4-9801F9969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162" y="2916661"/>
            <a:ext cx="853272" cy="1075356"/>
          </a:xfrm>
          <a:prstGeom prst="rect">
            <a:avLst/>
          </a:prstGeom>
        </p:spPr>
      </p:pic>
      <p:pic>
        <p:nvPicPr>
          <p:cNvPr id="22" name="Grafik 21" descr="Ein Bild, das Kreis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DB82F135-F459-BCC1-08A8-2B4E3FB35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391" y="3124604"/>
            <a:ext cx="821155" cy="821155"/>
          </a:xfrm>
          <a:prstGeom prst="rect">
            <a:avLst/>
          </a:prstGeom>
        </p:spPr>
      </p:pic>
      <p:pic>
        <p:nvPicPr>
          <p:cNvPr id="24" name="Grafik 23" descr="Ein Bild, das Grafiken, Symbol, Kreis, Schrift enthält.&#10;&#10;KI-generierte Inhalte können fehlerhaft sein.">
            <a:extLst>
              <a:ext uri="{FF2B5EF4-FFF2-40B4-BE49-F238E27FC236}">
                <a16:creationId xmlns:a16="http://schemas.microsoft.com/office/drawing/2014/main" id="{FB5B5843-098D-EE4C-C34B-3B30215B0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537" y="2973408"/>
            <a:ext cx="912394" cy="973220"/>
          </a:xfrm>
          <a:prstGeom prst="rect">
            <a:avLst/>
          </a:prstGeom>
        </p:spPr>
      </p:pic>
      <p:pic>
        <p:nvPicPr>
          <p:cNvPr id="26" name="Grafik 25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20D55EEE-8E39-72C8-8ACE-1B1F011C2E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5" y="3040535"/>
            <a:ext cx="940053" cy="898732"/>
          </a:xfrm>
          <a:prstGeom prst="rect">
            <a:avLst/>
          </a:prstGeom>
        </p:spPr>
      </p:pic>
      <p:pic>
        <p:nvPicPr>
          <p:cNvPr id="28" name="Grafik 27" descr="Ein Bild, das Grafiken, Symbol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669F89A9-C4C9-83F6-4B78-A01BB97F6C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172" y="3047027"/>
            <a:ext cx="940053" cy="898732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62B6792-9217-D8B5-AE1C-0C3FFA40E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46155"/>
              </p:ext>
            </p:extLst>
          </p:nvPr>
        </p:nvGraphicFramePr>
        <p:xfrm>
          <a:off x="738078" y="2743522"/>
          <a:ext cx="13643200" cy="6159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1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6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9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Freizeitaktivität</a:t>
                      </a:r>
                      <a:endParaRPr lang="fr-CH" sz="19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Wohlbefinden</a:t>
                      </a:r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? 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Preis?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Zeitpunkt</a:t>
                      </a:r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9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e 1">
            <a:extLst>
              <a:ext uri="{FF2B5EF4-FFF2-40B4-BE49-F238E27FC236}">
                <a16:creationId xmlns:a16="http://schemas.microsoft.com/office/drawing/2014/main" id="{433618AD-E3A7-1F40-64B8-84031977C2BC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6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CE2B74B6-0ED0-1966-59DF-F8168C2B7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4">
              <a:extLst>
                <a:ext uri="{FF2B5EF4-FFF2-40B4-BE49-F238E27FC236}">
                  <a16:creationId xmlns:a16="http://schemas.microsoft.com/office/drawing/2014/main" id="{72FDF9E2-85AE-F17F-7A5A-B5327902C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chemeClr val="bg1"/>
                  </a:solidFill>
                  <a:latin typeface="GT Maru Black" pitchFamily="2" charset="77"/>
                </a:rPr>
                <a:t>Material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pic>
        <p:nvPicPr>
          <p:cNvPr id="41" name="Grafik 40">
            <a:extLst>
              <a:ext uri="{FF2B5EF4-FFF2-40B4-BE49-F238E27FC236}">
                <a16:creationId xmlns:a16="http://schemas.microsoft.com/office/drawing/2014/main" id="{C452B38E-B99D-D5FA-2D0D-8673C7525F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686" y="3791878"/>
            <a:ext cx="356394" cy="35639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6900EE39-5029-0F9D-AFB2-095781A6D9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2696" y="3753103"/>
            <a:ext cx="356394" cy="35639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69F5CF34-D6BE-1C14-E1D6-5C01A0C9DB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2567" y="3771838"/>
            <a:ext cx="356394" cy="356394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899C5C4-85F2-033E-F3EC-4F1B34475A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81126" y="3756470"/>
            <a:ext cx="356394" cy="356394"/>
          </a:xfrm>
          <a:prstGeom prst="rect">
            <a:avLst/>
          </a:prstGeom>
        </p:spPr>
      </p:pic>
      <p:sp>
        <p:nvSpPr>
          <p:cNvPr id="10" name="ZoneTexte 5">
            <a:extLst>
              <a:ext uri="{FF2B5EF4-FFF2-40B4-BE49-F238E27FC236}">
                <a16:creationId xmlns:a16="http://schemas.microsoft.com/office/drawing/2014/main" id="{53635F1C-0684-9CD5-D6D0-94A376E0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200" dirty="0" err="1">
                <a:latin typeface="GT Maru Medium" pitchFamily="2" charset="77"/>
              </a:rPr>
              <a:t>Über</a:t>
            </a:r>
            <a:r>
              <a:rPr lang="fr-CH" altLang="de-DE" sz="3200" dirty="0">
                <a:latin typeface="GT Maru Medium" pitchFamily="2" charset="77"/>
              </a:rPr>
              <a:t> die </a:t>
            </a:r>
            <a:r>
              <a:rPr lang="fr-CH" altLang="de-DE" sz="3200" dirty="0" err="1">
                <a:latin typeface="GT Maru Medium" pitchFamily="2" charset="77"/>
              </a:rPr>
              <a:t>eigene</a:t>
            </a:r>
            <a:r>
              <a:rPr lang="fr-CH" altLang="de-DE" sz="3200" dirty="0">
                <a:latin typeface="GT Maru Medium" pitchFamily="2" charset="77"/>
              </a:rPr>
              <a:t> </a:t>
            </a:r>
            <a:r>
              <a:rPr lang="fr-CH" altLang="de-DE" sz="3200" dirty="0" err="1">
                <a:latin typeface="GT Maru Medium" pitchFamily="2" charset="77"/>
              </a:rPr>
              <a:t>Freizeit</a:t>
            </a:r>
            <a:r>
              <a:rPr lang="fr-CH" altLang="de-DE" sz="3200" dirty="0">
                <a:latin typeface="GT Maru Medium" pitchFamily="2" charset="77"/>
              </a:rPr>
              <a:t> </a:t>
            </a:r>
            <a:r>
              <a:rPr lang="fr-CH" altLang="de-DE" sz="3200" dirty="0" err="1">
                <a:latin typeface="GT Maru Medium" pitchFamily="2" charset="77"/>
              </a:rPr>
              <a:t>nachdenken</a:t>
            </a:r>
            <a:endParaRPr lang="de-CH" altLang="de-DE" sz="3200" dirty="0">
              <a:latin typeface="GT Maru Medium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69FB50-6635-6A3F-4F5A-F33A5DDBFFD7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2</a:t>
            </a:r>
          </a:p>
        </p:txBody>
      </p:sp>
      <p:pic>
        <p:nvPicPr>
          <p:cNvPr id="3" name="Grafik 2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4DBBC716-3938-359F-2634-298B2CC841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169" y="2537320"/>
            <a:ext cx="1561259" cy="157217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0FCE27E-F3B7-2087-7AEB-36C28676A0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6785" y="3771838"/>
            <a:ext cx="356394" cy="35639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44BFCB01-B636-D0E7-694C-A65C2CDE23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3471" y="3756470"/>
            <a:ext cx="356394" cy="3563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7DCF8-5902-92E2-51AE-83D262EA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1B41FC-FEAD-1660-8E2B-121752914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4" descr="Ein Bild, das Screenshot, Rechteck, Flieder, Quadrat enthält.&#10;&#10;KI-generierte Inhalte können fehlerhaft sein.">
            <a:extLst>
              <a:ext uri="{FF2B5EF4-FFF2-40B4-BE49-F238E27FC236}">
                <a16:creationId xmlns:a16="http://schemas.microsoft.com/office/drawing/2014/main" id="{C31C12C7-895E-04EF-E69E-2D8748F8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49538" y="-2189211"/>
            <a:ext cx="10691816" cy="15070233"/>
          </a:xfrm>
          <a:prstGeom prst="rect">
            <a:avLst/>
          </a:prstGeom>
        </p:spPr>
      </p:pic>
      <p:sp>
        <p:nvSpPr>
          <p:cNvPr id="7" name="ZoneTexte 5">
            <a:extLst>
              <a:ext uri="{FF2B5EF4-FFF2-40B4-BE49-F238E27FC236}">
                <a16:creationId xmlns:a16="http://schemas.microsoft.com/office/drawing/2014/main" id="{B1CD939A-7445-85F1-C94C-BD6F9EA03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18" y="6033792"/>
            <a:ext cx="1375791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5400" dirty="0" err="1">
                <a:solidFill>
                  <a:schemeClr val="bg1"/>
                </a:solidFill>
                <a:latin typeface="GT Maru Black" pitchFamily="2" charset="77"/>
              </a:rPr>
              <a:t>Schwierigkeiten</a:t>
            </a:r>
            <a: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  <a:t> in der </a:t>
            </a:r>
            <a:b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</a:br>
            <a:r>
              <a:rPr lang="fr-CH" altLang="de-DE" sz="5400" dirty="0" err="1">
                <a:solidFill>
                  <a:schemeClr val="bg1"/>
                </a:solidFill>
                <a:latin typeface="GT Maru Black" pitchFamily="2" charset="77"/>
              </a:rPr>
              <a:t>Freizeit</a:t>
            </a:r>
            <a: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5400" dirty="0" err="1">
                <a:solidFill>
                  <a:schemeClr val="bg1"/>
                </a:solidFill>
                <a:latin typeface="GT Maru Black" pitchFamily="2" charset="77"/>
              </a:rPr>
              <a:t>besprechen</a:t>
            </a:r>
            <a:endParaRPr lang="de-CH" altLang="de-DE" sz="5400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21E8DF-6184-FDAC-384C-7807D9E72498}"/>
              </a:ext>
            </a:extLst>
          </p:cNvPr>
          <p:cNvSpPr/>
          <p:nvPr/>
        </p:nvSpPr>
        <p:spPr>
          <a:xfrm>
            <a:off x="6343251" y="3169169"/>
            <a:ext cx="2432847" cy="243284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0" bIns="468000" rtlCol="0" anchor="t" anchorCtr="1"/>
          <a:lstStyle/>
          <a:p>
            <a:pPr algn="ctr"/>
            <a:r>
              <a:rPr lang="de-DE" sz="9600" b="1" dirty="0">
                <a:latin typeface="GT Maru Black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37316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508B5DB8-D2D5-FDA6-8BA2-D25FC3BA0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8" y="-8187"/>
            <a:ext cx="15128585" cy="179369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126FD83-C246-5ECA-9230-20F9B4D12BB0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10" name="Dreieck 9">
              <a:extLst>
                <a:ext uri="{FF2B5EF4-FFF2-40B4-BE49-F238E27FC236}">
                  <a16:creationId xmlns:a16="http://schemas.microsoft.com/office/drawing/2014/main" id="{734AD3E1-C5CC-AD5D-9AB8-47AAF462BC52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1" name="ZoneTexte 5">
              <a:extLst>
                <a:ext uri="{FF2B5EF4-FFF2-40B4-BE49-F238E27FC236}">
                  <a16:creationId xmlns:a16="http://schemas.microsoft.com/office/drawing/2014/main" id="{01E1E92B-6840-4C75-BD30-3B244F0E9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rgbClr val="74B06C"/>
                  </a:solidFill>
                  <a:latin typeface="GT Maru Black" pitchFamily="2" charset="77"/>
                </a:rPr>
                <a:t>Aktivität</a:t>
              </a:r>
              <a:endParaRPr lang="de-CH" altLang="de-DE" sz="1637" b="1" dirty="0">
                <a:solidFill>
                  <a:srgbClr val="74B06C"/>
                </a:solidFill>
                <a:latin typeface="GT Maru Black" pitchFamily="2" charset="77"/>
              </a:endParaRPr>
            </a:p>
          </p:txBody>
        </p:sp>
      </p:grpSp>
      <p:sp>
        <p:nvSpPr>
          <p:cNvPr id="14" name="ZoneTexte 5">
            <a:extLst>
              <a:ext uri="{FF2B5EF4-FFF2-40B4-BE49-F238E27FC236}">
                <a16:creationId xmlns:a16="http://schemas.microsoft.com/office/drawing/2014/main" id="{75D4251D-BCF7-DA9B-7519-3D2202F25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Ziel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FBE090A-3001-8061-D615-2B47B03944A9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Gemeinsam bespricht man: Das funktioniert bei meiner Freizeitaktivität nicht gut.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So versteht man die Schwierigkeiten besser.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 findet heraus, was nicht gut funktioniert.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 sieht, was man besser machen kann.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 merkt, welche Wünsche noch offen sind.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Vielleicht haben mehrere Personen die gleichen Probleme.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Vielleicht haben sie die gleichen Wünsche für die Freizeit. 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 ist ein erster Schritt.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So kann man sich später überlegen: Was gibt es für Lösungen für die Probleme?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403372-7022-EFE5-969A-605F98924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Schwierigkeiten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in der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Freizeit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besprechen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5BA8B2-F9A5-7346-FBF1-7D98811ECE73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0736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05C33FC1-B54F-9749-C6AD-E45CFC239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8" y="-8187"/>
            <a:ext cx="15128585" cy="179369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9B64D01-66D5-FFB2-CD0F-B6D5C622176D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10" name="Dreieck 9">
              <a:extLst>
                <a:ext uri="{FF2B5EF4-FFF2-40B4-BE49-F238E27FC236}">
                  <a16:creationId xmlns:a16="http://schemas.microsoft.com/office/drawing/2014/main" id="{806EB8A4-3297-CB04-1FBF-13D32775ADAA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1" name="ZoneTexte 5">
              <a:extLst>
                <a:ext uri="{FF2B5EF4-FFF2-40B4-BE49-F238E27FC236}">
                  <a16:creationId xmlns:a16="http://schemas.microsoft.com/office/drawing/2014/main" id="{0256A49F-9402-AE39-957A-A4D5AF679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rgbClr val="74B06C"/>
                  </a:solidFill>
                  <a:latin typeface="GT Maru Black" pitchFamily="2" charset="77"/>
                </a:rPr>
                <a:t>Aktivität</a:t>
              </a:r>
              <a:endParaRPr lang="de-CH" altLang="de-DE" sz="1637" b="1" dirty="0">
                <a:solidFill>
                  <a:srgbClr val="74B06C"/>
                </a:solidFill>
                <a:latin typeface="GT Maru Black" pitchFamily="2" charset="77"/>
              </a:endParaRPr>
            </a:p>
          </p:txBody>
        </p:sp>
      </p:grpSp>
      <p:sp>
        <p:nvSpPr>
          <p:cNvPr id="14" name="ZoneTexte 5">
            <a:extLst>
              <a:ext uri="{FF2B5EF4-FFF2-40B4-BE49-F238E27FC236}">
                <a16:creationId xmlns:a16="http://schemas.microsoft.com/office/drawing/2014/main" id="{52FE229B-CB00-8633-9F2E-00AFA3E8B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Vorbereitung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082801C-9ED3-48C5-9721-ED1C6F65F80F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55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Für diesen Schritt ist keine besondere Vorbereitung nötig.</a:t>
            </a:r>
          </a:p>
          <a:p>
            <a:pPr marL="0" indent="0">
              <a:lnSpc>
                <a:spcPts val="2455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Die Tabellen müssen von den Teilnehmenden mit den eigenen Freizeitaktivitäten ausgefüllt sein. </a:t>
            </a:r>
          </a:p>
          <a:p>
            <a:pPr marL="0" indent="0">
              <a:lnSpc>
                <a:spcPts val="2455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 kann sinnvoll sein während der folgenden Diskussion Notizen zu machen. </a:t>
            </a:r>
          </a:p>
          <a:p>
            <a:pPr marL="0" indent="0">
              <a:lnSpc>
                <a:spcPts val="2455"/>
              </a:lnSpc>
              <a:buNone/>
            </a:pP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90C9F6-3F4B-3189-45B6-242DBFA90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Schwierigkeiten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in der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Freizeit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besprechen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EEA274-8237-FD2D-8DE3-3E12C7E6A92E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89078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B88EED-0C7E-17AD-2266-75E5A2A3A84C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55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Jede Person zeigt ihre Tabelle der Gruppe. </a:t>
            </a:r>
          </a:p>
          <a:p>
            <a:pPr marL="0" indent="0">
              <a:lnSpc>
                <a:spcPts val="2455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 erklärt die roten Punkte: das, das nicht so gut passt.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Jede Person erklärt, wieso sie dort einen roten Punkt gesetzt hat.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Zum Beispiel: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Eine Person erklärt, Tauchen ist viel zu teuer. Aber sie würde sonst gerne mehr Tauchen.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ts val="2455"/>
              </a:lnSpc>
              <a:buNone/>
            </a:pP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ts val="2455"/>
              </a:lnSpc>
              <a:buNone/>
            </a:pP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ts val="2455"/>
              </a:lnSpc>
              <a:buNone/>
            </a:pP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ts val="2455"/>
              </a:lnSpc>
              <a:buNone/>
            </a:pP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ts val="2455"/>
              </a:lnSpc>
              <a:buNone/>
            </a:pP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Vielleicht zeigen sich bei mehreren Personen die gleichen Schwierigkeiten?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Zum Beispiel: Viele Aktivitäten sind zu teuer. </a:t>
            </a:r>
          </a:p>
        </p:txBody>
      </p:sp>
      <p:pic>
        <p:nvPicPr>
          <p:cNvPr id="11" name="Grafik 10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D7F0A27B-BADB-FAA9-79BC-5189EC5EB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8" y="-8187"/>
            <a:ext cx="15128585" cy="1793697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81A7283-B08B-4B24-0954-F42ECF470AFB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14" name="Dreieck 13">
              <a:extLst>
                <a:ext uri="{FF2B5EF4-FFF2-40B4-BE49-F238E27FC236}">
                  <a16:creationId xmlns:a16="http://schemas.microsoft.com/office/drawing/2014/main" id="{1DCB8E74-3500-C12E-4FB9-B99CFDBC409F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5" name="ZoneTexte 5">
              <a:extLst>
                <a:ext uri="{FF2B5EF4-FFF2-40B4-BE49-F238E27FC236}">
                  <a16:creationId xmlns:a16="http://schemas.microsoft.com/office/drawing/2014/main" id="{82FE4E81-FF6C-EC6C-13A1-A612B08DF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rgbClr val="74B06C"/>
                  </a:solidFill>
                  <a:latin typeface="GT Maru Black" pitchFamily="2" charset="77"/>
                </a:rPr>
                <a:t>Aktivität</a:t>
              </a:r>
              <a:endParaRPr lang="de-CH" altLang="de-DE" sz="1637" b="1" dirty="0">
                <a:solidFill>
                  <a:srgbClr val="74B06C"/>
                </a:solidFill>
                <a:latin typeface="GT Maru Black" pitchFamily="2" charset="77"/>
              </a:endParaRPr>
            </a:p>
          </p:txBody>
        </p:sp>
      </p:grpSp>
      <p:sp>
        <p:nvSpPr>
          <p:cNvPr id="17" name="ZoneTexte 5">
            <a:extLst>
              <a:ext uri="{FF2B5EF4-FFF2-40B4-BE49-F238E27FC236}">
                <a16:creationId xmlns:a16="http://schemas.microsoft.com/office/drawing/2014/main" id="{9AE4306A-9586-D84C-1FAF-3B5E7F1E4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Anwendung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2B2AEB-D39A-4C54-F1CC-E4F921622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21" y="4686834"/>
            <a:ext cx="6456960" cy="3203808"/>
          </a:xfrm>
          <a:prstGeom prst="rect">
            <a:avLst/>
          </a:prstGeom>
          <a:effectLst>
            <a:outerShdw blurRad="177800" dist="50800" dir="2520000" algn="tl" rotWithShape="0">
              <a:schemeClr val="bg1">
                <a:lumMod val="85000"/>
                <a:alpha val="40000"/>
              </a:schemeClr>
            </a:outerShdw>
          </a:effectLst>
        </p:spPr>
      </p:pic>
      <p:sp>
        <p:nvSpPr>
          <p:cNvPr id="4" name="ZoneTexte 5">
            <a:extLst>
              <a:ext uri="{FF2B5EF4-FFF2-40B4-BE49-F238E27FC236}">
                <a16:creationId xmlns:a16="http://schemas.microsoft.com/office/drawing/2014/main" id="{436251A3-4C1B-7217-DFE4-61FD17B68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Schwierigkeiten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in der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Freizeit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besprechen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8B1C30-F6A9-96E9-22AE-164455A5E51B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7098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9EDCCAB6-6BE1-752D-24AB-CFA2BF698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5" name="ZoneTexte 5">
            <a:extLst>
              <a:ext uri="{FF2B5EF4-FFF2-40B4-BE49-F238E27FC236}">
                <a16:creationId xmlns:a16="http://schemas.microsoft.com/office/drawing/2014/main" id="{F22D9B31-9ADF-8B33-769E-C66638B29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55" y="373830"/>
            <a:ext cx="137579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4000" dirty="0">
                <a:solidFill>
                  <a:schemeClr val="bg1"/>
                </a:solidFill>
                <a:latin typeface="GT Maru Black" pitchFamily="2" charset="77"/>
              </a:rPr>
              <a:t>So </a:t>
            </a:r>
            <a:r>
              <a:rPr lang="fr-CH" altLang="de-DE" sz="4000" dirty="0" err="1">
                <a:solidFill>
                  <a:schemeClr val="bg1"/>
                </a:solidFill>
                <a:latin typeface="GT Maru Black" pitchFamily="2" charset="77"/>
              </a:rPr>
              <a:t>funktioniert</a:t>
            </a:r>
            <a:r>
              <a:rPr lang="fr-CH" altLang="de-DE" sz="4000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4000" dirty="0" err="1">
                <a:solidFill>
                  <a:schemeClr val="bg1"/>
                </a:solidFill>
                <a:latin typeface="GT Maru Black" pitchFamily="2" charset="77"/>
              </a:rPr>
              <a:t>diese</a:t>
            </a:r>
            <a:r>
              <a:rPr lang="fr-CH" altLang="de-DE" sz="4000" dirty="0">
                <a:solidFill>
                  <a:schemeClr val="bg1"/>
                </a:solidFill>
                <a:latin typeface="GT Maru Black" pitchFamily="2" charset="77"/>
              </a:rPr>
              <a:t> PowerPoint-</a:t>
            </a:r>
            <a:r>
              <a:rPr lang="fr-CH" altLang="de-DE" sz="4000" dirty="0" err="1">
                <a:solidFill>
                  <a:schemeClr val="bg1"/>
                </a:solidFill>
                <a:latin typeface="GT Maru Black" pitchFamily="2" charset="77"/>
              </a:rPr>
              <a:t>Präsentation</a:t>
            </a:r>
            <a:endParaRPr lang="de-CH" altLang="de-DE" sz="4000" dirty="0">
              <a:solidFill>
                <a:schemeClr val="bg1"/>
              </a:solidFill>
              <a:latin typeface="GT Maru Black" pitchFamily="2" charset="77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43E49D5-E23B-22D4-8621-371ABB91F3D3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10" name="Dreieck 9">
              <a:extLst>
                <a:ext uri="{FF2B5EF4-FFF2-40B4-BE49-F238E27FC236}">
                  <a16:creationId xmlns:a16="http://schemas.microsoft.com/office/drawing/2014/main" id="{94A88DA3-E698-3FF3-F458-C061EBD716CD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1" name="ZoneTexte 5">
              <a:extLst>
                <a:ext uri="{FF2B5EF4-FFF2-40B4-BE49-F238E27FC236}">
                  <a16:creationId xmlns:a16="http://schemas.microsoft.com/office/drawing/2014/main" id="{FD53855C-DDE8-8A04-988D-7CEC8B991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 err="1">
                  <a:solidFill>
                    <a:srgbClr val="76BAAF"/>
                  </a:solidFill>
                  <a:latin typeface="GT Maru Black" pitchFamily="2" charset="77"/>
                </a:rPr>
                <a:t>Erklärung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C1E46C54-67E8-B221-AC14-52F960F564C8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Für jeden Schritt gibt es diese Informationen:</a:t>
            </a:r>
          </a:p>
          <a:p>
            <a:pPr>
              <a:lnSpc>
                <a:spcPct val="150000"/>
              </a:lnSpc>
            </a:pPr>
            <a:r>
              <a:rPr lang="de-CH" sz="20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Ziel</a:t>
            </a:r>
            <a:br>
              <a:rPr lang="de-CH" sz="20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Was ist das Ziel dieses Schritts?</a:t>
            </a:r>
          </a:p>
          <a:p>
            <a:pPr>
              <a:lnSpc>
                <a:spcPct val="150000"/>
              </a:lnSpc>
            </a:pPr>
            <a:r>
              <a:rPr lang="de-CH" sz="20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Vorbereitung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Welches Material brauche ich für diese Aktivität?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Was muss ich vorbereiten?</a:t>
            </a:r>
          </a:p>
          <a:p>
            <a:pPr>
              <a:lnSpc>
                <a:spcPct val="150000"/>
              </a:lnSpc>
            </a:pPr>
            <a:r>
              <a:rPr lang="de-CH" sz="20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Aktivität</a:t>
            </a:r>
            <a:br>
              <a:rPr lang="de-CH" sz="20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Wie funktioniert die Aktivität?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Was machen wir mit den Teilnehmenden?</a:t>
            </a:r>
          </a:p>
          <a:p>
            <a:pPr>
              <a:lnSpc>
                <a:spcPct val="150000"/>
              </a:lnSpc>
            </a:pPr>
            <a:r>
              <a:rPr lang="de-CH" sz="20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Material</a:t>
            </a:r>
            <a:br>
              <a:rPr lang="de-CH" sz="20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Material zum Drucken.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Material zum Zeigen auf dem Bildschirm.</a:t>
            </a:r>
            <a:br>
              <a:rPr lang="de-CH" sz="20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7E7B1B-B0BD-7ACF-5D09-BA6B36880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ableau 3">
            <a:extLst>
              <a:ext uri="{FF2B5EF4-FFF2-40B4-BE49-F238E27FC236}">
                <a16:creationId xmlns:a16="http://schemas.microsoft.com/office/drawing/2014/main" id="{C647A2B9-F0F9-3E7F-A8FD-CF0FE2765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646530"/>
              </p:ext>
            </p:extLst>
          </p:nvPr>
        </p:nvGraphicFramePr>
        <p:xfrm>
          <a:off x="738078" y="2743522"/>
          <a:ext cx="13643200" cy="6159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1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6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9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Freizeitaktivität</a:t>
                      </a:r>
                      <a:endParaRPr lang="fr-CH" sz="19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Wohlbefinden</a:t>
                      </a:r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? 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Preis?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Zeitpunkt</a:t>
                      </a:r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9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Grafik 6" descr="Ein Bild, das Grafiken, Kreis, Schrift, Symbol enthält.&#10;&#10;KI-generierte Inhalte können fehlerhaft sein.">
            <a:extLst>
              <a:ext uri="{FF2B5EF4-FFF2-40B4-BE49-F238E27FC236}">
                <a16:creationId xmlns:a16="http://schemas.microsoft.com/office/drawing/2014/main" id="{3B44AA2F-E7E1-ED45-139B-C2206BD06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26" y="3034044"/>
            <a:ext cx="853271" cy="911715"/>
          </a:xfrm>
          <a:prstGeom prst="rect">
            <a:avLst/>
          </a:prstGeom>
        </p:spPr>
      </p:pic>
      <p:pic>
        <p:nvPicPr>
          <p:cNvPr id="9" name="Grafik 8" descr="Ein Bild, das Grafiken, Schrift, Symbol, Kreis enthält.&#10;&#10;KI-generierte Inhalte können fehlerhaft sein.">
            <a:extLst>
              <a:ext uri="{FF2B5EF4-FFF2-40B4-BE49-F238E27FC236}">
                <a16:creationId xmlns:a16="http://schemas.microsoft.com/office/drawing/2014/main" id="{B5555736-1425-A2D6-BA76-3855654E5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162" y="2916661"/>
            <a:ext cx="853272" cy="1075356"/>
          </a:xfrm>
          <a:prstGeom prst="rect">
            <a:avLst/>
          </a:prstGeom>
        </p:spPr>
      </p:pic>
      <p:pic>
        <p:nvPicPr>
          <p:cNvPr id="11" name="Grafik 10" descr="Ein Bild, das Kreis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2821EE21-49F0-BBF6-8BCA-4E5BD3A9A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391" y="3124604"/>
            <a:ext cx="821155" cy="821155"/>
          </a:xfrm>
          <a:prstGeom prst="rect">
            <a:avLst/>
          </a:prstGeom>
        </p:spPr>
      </p:pic>
      <p:pic>
        <p:nvPicPr>
          <p:cNvPr id="12" name="Grafik 11" descr="Ein Bild, das Grafiken, Symbol, Kreis, Schrift enthält.&#10;&#10;KI-generierte Inhalte können fehlerhaft sein.">
            <a:extLst>
              <a:ext uri="{FF2B5EF4-FFF2-40B4-BE49-F238E27FC236}">
                <a16:creationId xmlns:a16="http://schemas.microsoft.com/office/drawing/2014/main" id="{BE894E5D-874A-41E1-7095-0AC8B7B86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537" y="2973408"/>
            <a:ext cx="912394" cy="973220"/>
          </a:xfrm>
          <a:prstGeom prst="rect">
            <a:avLst/>
          </a:prstGeom>
        </p:spPr>
      </p:pic>
      <p:pic>
        <p:nvPicPr>
          <p:cNvPr id="13" name="Grafik 12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ACC216DC-E5BA-6D93-BD33-7FF01C0684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5" y="3040535"/>
            <a:ext cx="940053" cy="898732"/>
          </a:xfrm>
          <a:prstGeom prst="rect">
            <a:avLst/>
          </a:prstGeom>
        </p:spPr>
      </p:pic>
      <p:pic>
        <p:nvPicPr>
          <p:cNvPr id="16" name="Grafik 15" descr="Ein Bild, das Grafiken, Symbol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02F61B1A-1E5E-97E9-3189-6E778D995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172" y="3047027"/>
            <a:ext cx="940053" cy="898732"/>
          </a:xfrm>
          <a:prstGeom prst="rect">
            <a:avLst/>
          </a:prstGeom>
        </p:spPr>
      </p:pic>
      <p:pic>
        <p:nvPicPr>
          <p:cNvPr id="17" name="Grafik 16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8FDD59E3-FC92-6E6A-D271-9289D38099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169" y="2537320"/>
            <a:ext cx="1561259" cy="1572177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1E1EDAC5-4D2E-866B-5928-B1B5C762AF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686" y="3791878"/>
            <a:ext cx="356394" cy="35639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2D007776-1F49-DF1D-15AF-B8611E713C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2696" y="3753103"/>
            <a:ext cx="356394" cy="356394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EAD487F0-8C3B-A58F-4306-E9A7EF91BD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2567" y="3771838"/>
            <a:ext cx="356394" cy="356394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0EF7D071-ACA0-F47A-D4B3-FA77A7F077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81126" y="3756470"/>
            <a:ext cx="356394" cy="35639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520C56-E2BE-3171-DBB5-3E51773707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2141" y="6323433"/>
            <a:ext cx="1098881" cy="109888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7EA3FA2-EF24-419E-D793-BC4D499B48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6832" y="6323433"/>
            <a:ext cx="1098881" cy="109888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42772EB-7153-AA4C-38B6-AB349D167A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5464" y="6516479"/>
            <a:ext cx="712788" cy="712788"/>
          </a:xfrm>
          <a:prstGeom prst="rect">
            <a:avLst/>
          </a:prstGeom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D83BFB03-2F53-9154-51A6-31C5A6651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520" y="6288559"/>
            <a:ext cx="2478422" cy="125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918" tIns="53459" rIns="106918" bIns="5345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fr-CH" altLang="de-DE" sz="3274" b="1" dirty="0" err="1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Tauchen</a:t>
            </a:r>
            <a:endParaRPr lang="de-CH" altLang="de-DE" sz="3274" b="1" dirty="0">
              <a:solidFill>
                <a:srgbClr val="77B9AF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0C823FF-58E7-71CD-B647-5CE63AF1D6F1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3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82749489-50B5-E7ED-E3B3-24E8AE1130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4">
              <a:extLst>
                <a:ext uri="{FF2B5EF4-FFF2-40B4-BE49-F238E27FC236}">
                  <a16:creationId xmlns:a16="http://schemas.microsoft.com/office/drawing/2014/main" id="{DAEF8CDE-99B0-FF1B-06CC-C5B298B9E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chemeClr val="bg1"/>
                  </a:solidFill>
                  <a:latin typeface="GT Maru Black" pitchFamily="2" charset="77"/>
                </a:rPr>
                <a:t>Material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sp>
        <p:nvSpPr>
          <p:cNvPr id="5" name="ZoneTexte 5">
            <a:extLst>
              <a:ext uri="{FF2B5EF4-FFF2-40B4-BE49-F238E27FC236}">
                <a16:creationId xmlns:a16="http://schemas.microsoft.com/office/drawing/2014/main" id="{D267BFF7-2F16-975C-9329-54924BB42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200" dirty="0" err="1">
                <a:latin typeface="GT Maru Medium" pitchFamily="2" charset="77"/>
              </a:rPr>
              <a:t>Schwierigkeiten</a:t>
            </a:r>
            <a:r>
              <a:rPr lang="fr-CH" altLang="de-DE" sz="3200" dirty="0">
                <a:latin typeface="GT Maru Medium" pitchFamily="2" charset="77"/>
              </a:rPr>
              <a:t> in der </a:t>
            </a:r>
            <a:r>
              <a:rPr lang="fr-CH" altLang="de-DE" sz="3200" dirty="0" err="1">
                <a:latin typeface="GT Maru Medium" pitchFamily="2" charset="77"/>
              </a:rPr>
              <a:t>Freizeit</a:t>
            </a:r>
            <a:r>
              <a:rPr lang="fr-CH" altLang="de-DE" sz="3200" dirty="0">
                <a:latin typeface="GT Maru Medium" pitchFamily="2" charset="77"/>
              </a:rPr>
              <a:t> </a:t>
            </a:r>
            <a:r>
              <a:rPr lang="fr-CH" altLang="de-DE" sz="3200" dirty="0" err="1">
                <a:latin typeface="GT Maru Medium" pitchFamily="2" charset="77"/>
              </a:rPr>
              <a:t>besprechen</a:t>
            </a:r>
            <a:endParaRPr lang="de-CH" altLang="de-DE" sz="3200" dirty="0">
              <a:latin typeface="GT Maru Medium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AA1422-D497-C6CF-4234-B35A99F24BD2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3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4C34124-337B-FF04-9A59-0120ADC708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6785" y="3771838"/>
            <a:ext cx="356394" cy="35639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4F64241-489D-97BE-7FC7-F56E41BE3A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3471" y="3756470"/>
            <a:ext cx="356394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82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7DCF8-5902-92E2-51AE-83D262EA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1B41FC-FEAD-1660-8E2B-121752914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4" descr="Ein Bild, das Screenshot, Rechteck, Flieder, Quadrat enthält.&#10;&#10;KI-generierte Inhalte können fehlerhaft sein.">
            <a:extLst>
              <a:ext uri="{FF2B5EF4-FFF2-40B4-BE49-F238E27FC236}">
                <a16:creationId xmlns:a16="http://schemas.microsoft.com/office/drawing/2014/main" id="{C31C12C7-895E-04EF-E69E-2D8748F8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49538" y="-2189211"/>
            <a:ext cx="10691816" cy="15070233"/>
          </a:xfrm>
          <a:prstGeom prst="rect">
            <a:avLst/>
          </a:prstGeom>
        </p:spPr>
      </p:pic>
      <p:sp>
        <p:nvSpPr>
          <p:cNvPr id="7" name="ZoneTexte 5">
            <a:extLst>
              <a:ext uri="{FF2B5EF4-FFF2-40B4-BE49-F238E27FC236}">
                <a16:creationId xmlns:a16="http://schemas.microsoft.com/office/drawing/2014/main" id="{4685D861-8576-692D-18A2-170F08CA1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18" y="6033792"/>
            <a:ext cx="1375791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5400" dirty="0" err="1">
                <a:solidFill>
                  <a:schemeClr val="bg1"/>
                </a:solidFill>
                <a:latin typeface="GT Maru Black" pitchFamily="2" charset="77"/>
              </a:rPr>
              <a:t>Zusammen</a:t>
            </a:r>
            <a: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5400" dirty="0" err="1">
                <a:solidFill>
                  <a:schemeClr val="bg1"/>
                </a:solidFill>
                <a:latin typeface="GT Maru Black" pitchFamily="2" charset="77"/>
              </a:rPr>
              <a:t>neue</a:t>
            </a:r>
            <a: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5400" dirty="0" err="1">
                <a:solidFill>
                  <a:schemeClr val="bg1"/>
                </a:solidFill>
                <a:latin typeface="GT Maru Black" pitchFamily="2" charset="77"/>
              </a:rPr>
              <a:t>Ideen</a:t>
            </a:r>
            <a: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b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</a:br>
            <a:r>
              <a:rPr lang="fr-CH" altLang="de-DE" sz="5400" dirty="0" err="1">
                <a:solidFill>
                  <a:schemeClr val="bg1"/>
                </a:solidFill>
                <a:latin typeface="GT Maru Black" pitchFamily="2" charset="77"/>
              </a:rPr>
              <a:t>entwickeln</a:t>
            </a:r>
            <a:endParaRPr lang="de-CH" altLang="de-DE" sz="5400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E1DAC5-75A9-C902-E7F0-8EA576C9152B}"/>
              </a:ext>
            </a:extLst>
          </p:cNvPr>
          <p:cNvSpPr/>
          <p:nvPr/>
        </p:nvSpPr>
        <p:spPr>
          <a:xfrm>
            <a:off x="6343251" y="3169169"/>
            <a:ext cx="2432847" cy="243284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0" bIns="468000" rtlCol="0" anchor="t" anchorCtr="1"/>
          <a:lstStyle/>
          <a:p>
            <a:pPr algn="ctr"/>
            <a:r>
              <a:rPr lang="de-DE" sz="9600" b="1" dirty="0">
                <a:latin typeface="GT Maru Black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4094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0ACC7195-CC5C-AB22-D308-D678CE954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8" y="-8187"/>
            <a:ext cx="15128585" cy="179369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CDC46A9-5588-7D99-1C70-D94A8C30AF29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10" name="Dreieck 9">
              <a:extLst>
                <a:ext uri="{FF2B5EF4-FFF2-40B4-BE49-F238E27FC236}">
                  <a16:creationId xmlns:a16="http://schemas.microsoft.com/office/drawing/2014/main" id="{A24D94AB-8D68-66AB-CCF2-B3734BB95B67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1" name="ZoneTexte 5">
              <a:extLst>
                <a:ext uri="{FF2B5EF4-FFF2-40B4-BE49-F238E27FC236}">
                  <a16:creationId xmlns:a16="http://schemas.microsoft.com/office/drawing/2014/main" id="{AB4638D1-7436-A928-4E4B-D7E0B0160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rgbClr val="74B06C"/>
                  </a:solidFill>
                  <a:latin typeface="GT Maru Black" pitchFamily="2" charset="77"/>
                </a:rPr>
                <a:t>Aktivität</a:t>
              </a:r>
              <a:endParaRPr lang="de-CH" altLang="de-DE" sz="1637" b="1" dirty="0">
                <a:solidFill>
                  <a:srgbClr val="74B06C"/>
                </a:solidFill>
                <a:latin typeface="GT Maru Black" pitchFamily="2" charset="77"/>
              </a:endParaRPr>
            </a:p>
          </p:txBody>
        </p:sp>
      </p:grpSp>
      <p:sp>
        <p:nvSpPr>
          <p:cNvPr id="14" name="ZoneTexte 5">
            <a:extLst>
              <a:ext uri="{FF2B5EF4-FFF2-40B4-BE49-F238E27FC236}">
                <a16:creationId xmlns:a16="http://schemas.microsoft.com/office/drawing/2014/main" id="{2F6281A3-EE49-6D9F-713A-0E0BC3A93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Ziel</a:t>
            </a: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?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9A8866F-9508-610E-4CAB-C392EA2A0C5D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Gemeinsam mit den Teilnehmenden haben Sie Probleme und unerfüllte Wünsche aufgedeckt.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32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Jetzt werden Ideen entwickelt. 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Welche Aktivität möchte man gerne machen?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Oder: wie können wir die Freizeitaktivität von Schritt 3 besser machen?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Können wir alle Wünsche und Bedürfnisse berücksichtigen? 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So hat man zum Schluss eine klare und konkrete Idee.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Die Idee kann man umsetzen.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71E325-21CB-1AC6-926C-29432C4AD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Zusammen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neue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Ideen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entwickeln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C18FC9-787E-2B29-5483-B1AB61032196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76699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9D9268BE-7DB5-3171-DB96-6D487FEE3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8" y="-8187"/>
            <a:ext cx="15128585" cy="1793697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FD0FF06-9EE4-5F65-2DEA-68A4B5A8626E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12" name="Dreieck 11">
              <a:extLst>
                <a:ext uri="{FF2B5EF4-FFF2-40B4-BE49-F238E27FC236}">
                  <a16:creationId xmlns:a16="http://schemas.microsoft.com/office/drawing/2014/main" id="{56B148C6-D1F3-C456-6A8F-40FD8062629B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4" name="ZoneTexte 5">
              <a:extLst>
                <a:ext uri="{FF2B5EF4-FFF2-40B4-BE49-F238E27FC236}">
                  <a16:creationId xmlns:a16="http://schemas.microsoft.com/office/drawing/2014/main" id="{6551BDD6-4D2F-5299-1381-71FF1004D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rgbClr val="74B06C"/>
                  </a:solidFill>
                  <a:latin typeface="GT Maru Black" pitchFamily="2" charset="77"/>
                </a:rPr>
                <a:t>Aktivität</a:t>
              </a:r>
              <a:endParaRPr lang="de-CH" altLang="de-DE" sz="1637" b="1" dirty="0">
                <a:solidFill>
                  <a:srgbClr val="74B06C"/>
                </a:solidFill>
                <a:latin typeface="GT Maru Black" pitchFamily="2" charset="77"/>
              </a:endParaRPr>
            </a:p>
          </p:txBody>
        </p:sp>
      </p:grpSp>
      <p:sp>
        <p:nvSpPr>
          <p:cNvPr id="16" name="ZoneTexte 5">
            <a:extLst>
              <a:ext uri="{FF2B5EF4-FFF2-40B4-BE49-F238E27FC236}">
                <a16:creationId xmlns:a16="http://schemas.microsoft.com/office/drawing/2014/main" id="{C654C727-4114-6A9C-033B-E5F81B61E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Vorbereitung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28571D-1462-140A-A4C4-39FBEAF7ADB5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Drucken Sie Folie 27 aus.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Drucken Sie die Folie für alle Teilnehmenden mindestens einmal aus.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Drucken Sie Folie möglichst gross aus. 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Kleben Sie den Ausdruck an die Wand.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Oder legen Sie ihn auf den Tisch.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So, dass alle sehen was gemacht wird. 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Nehmen Sie Ihre Notizen aus dem vorherigen Schritt dazu.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Dort sehen Sie: Diese Wünsche und Bedürfnisse sind unerfüllt.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Die geplante Aktivität kann eine Lösung für diese Probleme sein.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id="{B061632C-E5DF-0F6C-7AE1-C69884ECB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Zusammen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neue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Ideen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entwickeln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267A65-A82D-1550-9F0F-EF8E9F8BEE78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22624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B4950A42-B34D-D56B-AE7F-6F8B5E488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8" y="-8187"/>
            <a:ext cx="15128585" cy="1793697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E19B5EB-04AA-48AC-F642-5861406C03D3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12" name="Dreieck 11">
              <a:extLst>
                <a:ext uri="{FF2B5EF4-FFF2-40B4-BE49-F238E27FC236}">
                  <a16:creationId xmlns:a16="http://schemas.microsoft.com/office/drawing/2014/main" id="{17A70A59-7ABE-7566-8395-9525B40C97CA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4" name="ZoneTexte 5">
              <a:extLst>
                <a:ext uri="{FF2B5EF4-FFF2-40B4-BE49-F238E27FC236}">
                  <a16:creationId xmlns:a16="http://schemas.microsoft.com/office/drawing/2014/main" id="{1240F6AA-7B5F-6DF4-A408-ED6BA281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rgbClr val="74B06C"/>
                  </a:solidFill>
                  <a:latin typeface="GT Maru Black" pitchFamily="2" charset="77"/>
                </a:rPr>
                <a:t>Aktivität</a:t>
              </a:r>
              <a:endParaRPr lang="de-CH" altLang="de-DE" sz="1637" b="1" dirty="0">
                <a:solidFill>
                  <a:srgbClr val="74B06C"/>
                </a:solidFill>
                <a:latin typeface="GT Maru Black" pitchFamily="2" charset="77"/>
              </a:endParaRPr>
            </a:p>
          </p:txBody>
        </p:sp>
      </p:grpSp>
      <p:sp>
        <p:nvSpPr>
          <p:cNvPr id="16" name="ZoneTexte 5">
            <a:extLst>
              <a:ext uri="{FF2B5EF4-FFF2-40B4-BE49-F238E27FC236}">
                <a16:creationId xmlns:a16="http://schemas.microsoft.com/office/drawing/2014/main" id="{7B754AC8-74A8-EB43-CEAE-8242BC7D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Anwendung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40FF82C-8E3A-66F5-1EE9-04E26C062B68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 der Gruppe überlegt man sich gemeinsam neue Freizeitaktivitäten.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Fragen Sie die Teilnehmenden: Was sind Ihre Ideen?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Das kann eine neue Idee sein. 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Das kann eine Aktivität sein, die man schon besprochen hat. 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 kann gemeinsam diese Aktivität verbessern.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Sie haben gemeinsam eine Idee eines Teilnehmers oder einer Teilnehmerin ausgesucht?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Besprechen Sie gemeinsam die Fragen in der Tabelle. 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Eine Frage nach der anderen.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 ist wichtig zu jeder Frage Antworten aufzuschreiben.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Ein Beispiel sehen Sie auf der übernächsten Folie.</a:t>
            </a:r>
            <a:endParaRPr lang="en-U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id="{7EFDD378-7B4C-AE18-611E-E7177FE87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Zusammen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neue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Ideen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entwickeln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47F1A5-7030-73B5-E68E-A3DA81099CCF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78771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B4950A42-B34D-D56B-AE7F-6F8B5E488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8" y="-8187"/>
            <a:ext cx="15128585" cy="1793697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E19B5EB-04AA-48AC-F642-5861406C03D3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12" name="Dreieck 11">
              <a:extLst>
                <a:ext uri="{FF2B5EF4-FFF2-40B4-BE49-F238E27FC236}">
                  <a16:creationId xmlns:a16="http://schemas.microsoft.com/office/drawing/2014/main" id="{17A70A59-7ABE-7566-8395-9525B40C97CA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4" name="ZoneTexte 5">
              <a:extLst>
                <a:ext uri="{FF2B5EF4-FFF2-40B4-BE49-F238E27FC236}">
                  <a16:creationId xmlns:a16="http://schemas.microsoft.com/office/drawing/2014/main" id="{1240F6AA-7B5F-6DF4-A408-ED6BA281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rgbClr val="74B06C"/>
                  </a:solidFill>
                  <a:latin typeface="GT Maru Black" pitchFamily="2" charset="77"/>
                </a:rPr>
                <a:t>Aktivität</a:t>
              </a:r>
              <a:endParaRPr lang="de-CH" altLang="de-DE" sz="1637" b="1" dirty="0">
                <a:solidFill>
                  <a:srgbClr val="74B06C"/>
                </a:solidFill>
                <a:latin typeface="GT Maru Black" pitchFamily="2" charset="77"/>
              </a:endParaRPr>
            </a:p>
          </p:txBody>
        </p:sp>
      </p:grpSp>
      <p:sp>
        <p:nvSpPr>
          <p:cNvPr id="16" name="ZoneTexte 5">
            <a:extLst>
              <a:ext uri="{FF2B5EF4-FFF2-40B4-BE49-F238E27FC236}">
                <a16:creationId xmlns:a16="http://schemas.microsoft.com/office/drawing/2014/main" id="{7B754AC8-74A8-EB43-CEAE-8242BC7D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Anwendung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40FF82C-8E3A-66F5-1EE9-04E26C062B68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Haben Sie die ganze Tabelle ausgefüllt?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Dann fassen Sie den Inhalt der Tabelle noch einmal für alle zusammen.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So kann man sicher gehen: 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alle haben das gleiche verstanden. 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So soll das Angebot aussehen.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Anschliessend legt man eine neue, leere Tabelle "Gemeinsam neue Ideen entwickeln" auf den Tisch.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Oder man hängt sie an die Wand.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 beginnt damit eine neue Idee zu entwickeln. 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Für manche Personen kann es schwierig sein eine Idee vorzuschlagen.​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Sie benötigen genügend Unterstützung dafür. ​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 ist wichtig alle Teilnehmenden zu Wort kommen zu lassen.​</a:t>
            </a:r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id="{FD350328-A5DC-10D9-8724-A2E0CF785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Zusammen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neue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Ideen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entwickeln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6C5B12-5CF3-E460-BE42-39B60FA0EB54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7904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35F3C0-C716-506F-9567-75688C935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A377AC6-40B1-3469-65B9-E6AEDE2CA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133322"/>
              </p:ext>
            </p:extLst>
          </p:nvPr>
        </p:nvGraphicFramePr>
        <p:xfrm>
          <a:off x="783554" y="4931863"/>
          <a:ext cx="13574519" cy="40919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9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303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Aktivität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</a:t>
                      </a:r>
                    </a:p>
                  </a:txBody>
                  <a:tcPr marL="106918" marR="106918" marT="53451" marB="53451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Wo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 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Wann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Mit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wem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Wie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erfahre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ich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davon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 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Wie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komme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ich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b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</a:b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zur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Aktivität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 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Assistenz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</a:t>
                      </a:r>
                      <a:endParaRPr lang="fr-CH" sz="21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Inklusiv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944"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FCA1F607-8439-699F-DB94-829CFE6A34B0}"/>
              </a:ext>
            </a:extLst>
          </p:cNvPr>
          <p:cNvSpPr/>
          <p:nvPr/>
        </p:nvSpPr>
        <p:spPr>
          <a:xfrm>
            <a:off x="885971" y="5984447"/>
            <a:ext cx="1721317" cy="71038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Disko-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Abend</a:t>
            </a:r>
            <a:endParaRPr lang="de-CH" sz="1169" i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18E0E5CE-BC1C-2620-6D01-6F4ECA3955DC}"/>
              </a:ext>
            </a:extLst>
          </p:cNvPr>
          <p:cNvSpPr/>
          <p:nvPr/>
        </p:nvSpPr>
        <p:spPr>
          <a:xfrm>
            <a:off x="885971" y="6765992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Einen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Anlass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organisieren</a:t>
            </a:r>
            <a:endParaRPr lang="de-CH" sz="1169" i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382C3550-E923-B9C5-C784-965A88848B9E}"/>
              </a:ext>
            </a:extLst>
          </p:cNvPr>
          <p:cNvSpPr/>
          <p:nvPr/>
        </p:nvSpPr>
        <p:spPr>
          <a:xfrm>
            <a:off x="2835384" y="5972316"/>
            <a:ext cx="1721317" cy="771392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Passende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Örtlichkeit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(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z.B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wenn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jemand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Rollstuhl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DC310FA1-CA66-FD2D-60B2-D081CD235894}"/>
              </a:ext>
            </a:extLst>
          </p:cNvPr>
          <p:cNvSpPr/>
          <p:nvPr/>
        </p:nvSpPr>
        <p:spPr>
          <a:xfrm>
            <a:off x="2835384" y="6817626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Eine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richtige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Disco!</a:t>
            </a:r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CB535FA7-0FD5-838F-1318-6CC91D5B7DD5}"/>
              </a:ext>
            </a:extLst>
          </p:cNvPr>
          <p:cNvSpPr/>
          <p:nvPr/>
        </p:nvSpPr>
        <p:spPr>
          <a:xfrm>
            <a:off x="4769704" y="5972314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17h-4h (bis Disco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schliesst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5F03C2F3-4D26-0A6C-9C16-C9B3DA5C3494}"/>
              </a:ext>
            </a:extLst>
          </p:cNvPr>
          <p:cNvSpPr/>
          <p:nvPr/>
        </p:nvSpPr>
        <p:spPr>
          <a:xfrm>
            <a:off x="4769704" y="6765992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kann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kommen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wann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man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will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  <p:sp>
        <p:nvSpPr>
          <p:cNvPr id="44" name="Abgerundetes Rechteck 43">
            <a:extLst>
              <a:ext uri="{FF2B5EF4-FFF2-40B4-BE49-F238E27FC236}">
                <a16:creationId xmlns:a16="http://schemas.microsoft.com/office/drawing/2014/main" id="{F90C2966-88AE-0813-3B5A-D0DA7B55A5BB}"/>
              </a:ext>
            </a:extLst>
          </p:cNvPr>
          <p:cNvSpPr/>
          <p:nvPr/>
        </p:nvSpPr>
        <p:spPr>
          <a:xfrm>
            <a:off x="6712187" y="5972314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Neue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Leute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kennenlernen</a:t>
            </a:r>
            <a:endParaRPr lang="fr-CH" sz="1169" i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8237EC4B-9289-368A-1DFA-D11A5D4F84B6}"/>
              </a:ext>
            </a:extLst>
          </p:cNvPr>
          <p:cNvSpPr/>
          <p:nvPr/>
        </p:nvSpPr>
        <p:spPr>
          <a:xfrm>
            <a:off x="8646506" y="5972314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Flyer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und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Plakate</a:t>
            </a:r>
            <a:endParaRPr lang="fr-CH" sz="1169" i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6" name="Abgerundetes Rechteck 45">
            <a:extLst>
              <a:ext uri="{FF2B5EF4-FFF2-40B4-BE49-F238E27FC236}">
                <a16:creationId xmlns:a16="http://schemas.microsoft.com/office/drawing/2014/main" id="{E39BB736-DFBD-B5EF-FC75-3B2E4EB3A770}"/>
              </a:ext>
            </a:extLst>
          </p:cNvPr>
          <p:cNvSpPr/>
          <p:nvPr/>
        </p:nvSpPr>
        <p:spPr>
          <a:xfrm>
            <a:off x="8646506" y="6765992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Computer (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Webseite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</a:p>
        </p:txBody>
      </p:sp>
      <p:sp>
        <p:nvSpPr>
          <p:cNvPr id="47" name="Abgerundetes Rechteck 46">
            <a:extLst>
              <a:ext uri="{FF2B5EF4-FFF2-40B4-BE49-F238E27FC236}">
                <a16:creationId xmlns:a16="http://schemas.microsoft.com/office/drawing/2014/main" id="{88E8D10F-1CBA-E629-6CC6-F7DD8CB0DC7F}"/>
              </a:ext>
            </a:extLst>
          </p:cNvPr>
          <p:cNvSpPr/>
          <p:nvPr/>
        </p:nvSpPr>
        <p:spPr>
          <a:xfrm>
            <a:off x="8646506" y="7562660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«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Mund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zu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Mund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»</a:t>
            </a:r>
          </a:p>
        </p:txBody>
      </p:sp>
      <p:sp>
        <p:nvSpPr>
          <p:cNvPr id="48" name="Abgerundetes Rechteck 47">
            <a:extLst>
              <a:ext uri="{FF2B5EF4-FFF2-40B4-BE49-F238E27FC236}">
                <a16:creationId xmlns:a16="http://schemas.microsoft.com/office/drawing/2014/main" id="{DA417D29-0EF1-B8C5-2256-2DA26735415E}"/>
              </a:ext>
            </a:extLst>
          </p:cNvPr>
          <p:cNvSpPr/>
          <p:nvPr/>
        </p:nvSpPr>
        <p:spPr>
          <a:xfrm>
            <a:off x="8646506" y="8360097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Radio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und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Fernsehen</a:t>
            </a:r>
            <a:endParaRPr lang="fr-CH" sz="1169" i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D0742AD4-A1E4-C471-8C82-CBE6AAB420F0}"/>
              </a:ext>
            </a:extLst>
          </p:cNvPr>
          <p:cNvSpPr/>
          <p:nvPr/>
        </p:nvSpPr>
        <p:spPr>
          <a:xfrm>
            <a:off x="10597149" y="5972316"/>
            <a:ext cx="1721317" cy="771392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Individueller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Transport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oder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Nachtbus</a:t>
            </a:r>
            <a:endParaRPr lang="fr-CH" sz="1169" i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2" name="Abgerundetes Rechteck 51">
            <a:extLst>
              <a:ext uri="{FF2B5EF4-FFF2-40B4-BE49-F238E27FC236}">
                <a16:creationId xmlns:a16="http://schemas.microsoft.com/office/drawing/2014/main" id="{0F4EC039-F4FB-509F-D4C6-81DD28E3F3F5}"/>
              </a:ext>
            </a:extLst>
          </p:cNvPr>
          <p:cNvSpPr/>
          <p:nvPr/>
        </p:nvSpPr>
        <p:spPr>
          <a:xfrm>
            <a:off x="12547794" y="5972314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Alle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vermischen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sich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  <p:sp>
        <p:nvSpPr>
          <p:cNvPr id="53" name="Abgerundetes Rechteck 52">
            <a:extLst>
              <a:ext uri="{FF2B5EF4-FFF2-40B4-BE49-F238E27FC236}">
                <a16:creationId xmlns:a16="http://schemas.microsoft.com/office/drawing/2014/main" id="{83615DD7-9D8C-3AA0-5CA0-AF87740AF755}"/>
              </a:ext>
            </a:extLst>
          </p:cNvPr>
          <p:cNvSpPr/>
          <p:nvPr/>
        </p:nvSpPr>
        <p:spPr>
          <a:xfrm>
            <a:off x="12547794" y="6765992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Fahrer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oder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Fahrerinnen</a:t>
            </a:r>
            <a:endParaRPr lang="fr-CH" sz="1169" i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8BAAF0B8-5368-F520-1CC4-B7EBBB9BA157}"/>
              </a:ext>
            </a:extLst>
          </p:cNvPr>
          <p:cNvSpPr/>
          <p:nvPr/>
        </p:nvSpPr>
        <p:spPr>
          <a:xfrm>
            <a:off x="12547794" y="7562660"/>
            <a:ext cx="1721317" cy="490578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Personal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vor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Ort</a:t>
            </a:r>
            <a:endParaRPr lang="fr-CH" sz="1169" i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2491C4CD-7D3B-F478-5632-62F3CF4776F5}"/>
              </a:ext>
            </a:extLst>
          </p:cNvPr>
          <p:cNvSpPr/>
          <p:nvPr/>
        </p:nvSpPr>
        <p:spPr>
          <a:xfrm>
            <a:off x="12547794" y="8121194"/>
            <a:ext cx="1721317" cy="967614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Beispiel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eine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Person die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dabei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hilft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etwas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 der Bar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zu</a:t>
            </a: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sz="1169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bestellen</a:t>
            </a:r>
            <a:endParaRPr lang="fr-CH" sz="1169" i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Dreieck 7">
            <a:extLst>
              <a:ext uri="{FF2B5EF4-FFF2-40B4-BE49-F238E27FC236}">
                <a16:creationId xmlns:a16="http://schemas.microsoft.com/office/drawing/2014/main" id="{0EB5D95C-F555-BCCA-779D-49795C11239E}"/>
              </a:ext>
            </a:extLst>
          </p:cNvPr>
          <p:cNvSpPr/>
          <p:nvPr/>
        </p:nvSpPr>
        <p:spPr>
          <a:xfrm rot="2700000">
            <a:off x="13613050" y="-179632"/>
            <a:ext cx="2244354" cy="1126810"/>
          </a:xfrm>
          <a:prstGeom prst="triangle">
            <a:avLst/>
          </a:prstGeom>
          <a:solidFill>
            <a:srgbClr val="73AF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10" dirty="0"/>
          </a:p>
          <a:p>
            <a:pPr algn="ctr"/>
            <a:endParaRPr lang="de-DE" sz="2310" dirty="0"/>
          </a:p>
        </p:txBody>
      </p:sp>
      <p:sp>
        <p:nvSpPr>
          <p:cNvPr id="9" name="ZoneTexte 5">
            <a:extLst>
              <a:ext uri="{FF2B5EF4-FFF2-40B4-BE49-F238E27FC236}">
                <a16:creationId xmlns:a16="http://schemas.microsoft.com/office/drawing/2014/main" id="{89BD709E-DA0B-BB8A-0AF3-F59EA322F5C9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13778672" y="452927"/>
            <a:ext cx="1538578" cy="34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637" b="1" dirty="0" err="1">
                <a:solidFill>
                  <a:schemeClr val="bg1"/>
                </a:solidFill>
                <a:latin typeface="GT Maru Black" pitchFamily="2" charset="77"/>
              </a:rPr>
              <a:t>Aktivität</a:t>
            </a:r>
            <a:endParaRPr lang="de-CH" altLang="de-DE" sz="1637" b="1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2" name="ZoneTexte 5">
            <a:extLst>
              <a:ext uri="{FF2B5EF4-FFF2-40B4-BE49-F238E27FC236}">
                <a16:creationId xmlns:a16="http://schemas.microsoft.com/office/drawing/2014/main" id="{F83A3D19-7F19-DD11-011D-EC1D9DE9F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125" y="293808"/>
            <a:ext cx="12781948" cy="59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3274" dirty="0" err="1">
                <a:latin typeface="GT Maru Medium" pitchFamily="2" charset="77"/>
              </a:rPr>
              <a:t>Zusammen</a:t>
            </a:r>
            <a:r>
              <a:rPr lang="fr-CH" altLang="de-DE" sz="3274" dirty="0">
                <a:latin typeface="GT Maru Medium" pitchFamily="2" charset="77"/>
              </a:rPr>
              <a:t> </a:t>
            </a:r>
            <a:r>
              <a:rPr lang="fr-CH" altLang="de-DE" sz="3274" dirty="0" err="1">
                <a:latin typeface="GT Maru Medium" pitchFamily="2" charset="77"/>
              </a:rPr>
              <a:t>neue</a:t>
            </a:r>
            <a:r>
              <a:rPr lang="fr-CH" altLang="de-DE" sz="3274" dirty="0">
                <a:latin typeface="GT Maru Medium" pitchFamily="2" charset="77"/>
              </a:rPr>
              <a:t> </a:t>
            </a:r>
            <a:r>
              <a:rPr lang="fr-CH" altLang="de-DE" sz="3274" dirty="0" err="1">
                <a:latin typeface="GT Maru Medium" pitchFamily="2" charset="77"/>
              </a:rPr>
              <a:t>Ideen</a:t>
            </a:r>
            <a:r>
              <a:rPr lang="fr-CH" altLang="de-DE" sz="3274" dirty="0">
                <a:latin typeface="GT Maru Medium" pitchFamily="2" charset="77"/>
              </a:rPr>
              <a:t> </a:t>
            </a:r>
            <a:r>
              <a:rPr lang="fr-CH" altLang="de-DE" sz="3274" dirty="0" err="1">
                <a:latin typeface="GT Maru Medium" pitchFamily="2" charset="77"/>
              </a:rPr>
              <a:t>entwickeln</a:t>
            </a:r>
            <a:endParaRPr lang="de-CH" altLang="de-DE" sz="3274" dirty="0">
              <a:latin typeface="GT Maru Medium" pitchFamily="2" charset="77"/>
            </a:endParaRPr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80B7B3C2-701B-EEEB-7A57-14B9D1C03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126" y="861621"/>
            <a:ext cx="3968771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871" dirty="0" err="1">
                <a:latin typeface="GT Maru Medium" pitchFamily="2" charset="77"/>
              </a:rPr>
              <a:t>Beispiel</a:t>
            </a:r>
            <a:endParaRPr lang="de-CH" altLang="de-DE" sz="1871" dirty="0">
              <a:latin typeface="GT Maru Medium" pitchFamily="2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9361C7-7322-8A74-6FA7-857D33EF9536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4</a:t>
            </a:r>
          </a:p>
        </p:txBody>
      </p:sp>
      <p:pic>
        <p:nvPicPr>
          <p:cNvPr id="7" name="Grafik 6" descr="Ein Bild, das Fahrradreifen, Rad, Fahrradrahmen, Bike enthält.&#10;&#10;KI-generierte Inhalte können fehlerhaft sein.">
            <a:extLst>
              <a:ext uri="{FF2B5EF4-FFF2-40B4-BE49-F238E27FC236}">
                <a16:creationId xmlns:a16="http://schemas.microsoft.com/office/drawing/2014/main" id="{B9356D80-BB6E-2B2D-8B92-F604ED57C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30" y="3539782"/>
            <a:ext cx="1573943" cy="938112"/>
          </a:xfrm>
          <a:prstGeom prst="rect">
            <a:avLst/>
          </a:prstGeom>
        </p:spPr>
      </p:pic>
      <p:pic>
        <p:nvPicPr>
          <p:cNvPr id="11" name="Grafik 10" descr="Ein Bild, das Grafiken, Symbol, Kunst, Schrift enthält.&#10;&#10;KI-generierte Inhalte können fehlerhaft sein.">
            <a:extLst>
              <a:ext uri="{FF2B5EF4-FFF2-40B4-BE49-F238E27FC236}">
                <a16:creationId xmlns:a16="http://schemas.microsoft.com/office/drawing/2014/main" id="{B242E440-440F-0D63-8C74-EEADF7178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177" y="3420451"/>
            <a:ext cx="1422457" cy="1021251"/>
          </a:xfrm>
          <a:prstGeom prst="rect">
            <a:avLst/>
          </a:prstGeom>
        </p:spPr>
      </p:pic>
      <p:pic>
        <p:nvPicPr>
          <p:cNvPr id="16" name="Grafik 15" descr="Ein Bild, das Grafiken, Design, Schlagring enthält.&#10;&#10;KI-generierte Inhalte können fehlerhaft sein.">
            <a:extLst>
              <a:ext uri="{FF2B5EF4-FFF2-40B4-BE49-F238E27FC236}">
                <a16:creationId xmlns:a16="http://schemas.microsoft.com/office/drawing/2014/main" id="{901B9B75-7C6D-1116-0FE2-FB67DBF88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730" y="3411680"/>
            <a:ext cx="1634294" cy="1186376"/>
          </a:xfrm>
          <a:prstGeom prst="rect">
            <a:avLst/>
          </a:prstGeom>
        </p:spPr>
      </p:pic>
      <p:pic>
        <p:nvPicPr>
          <p:cNvPr id="21" name="Grafik 20" descr="Ein Bild, das Schrift, Grafiken, Symbol, Logo enthält.&#10;&#10;KI-generierte Inhalte können fehlerhaft sein.">
            <a:extLst>
              <a:ext uri="{FF2B5EF4-FFF2-40B4-BE49-F238E27FC236}">
                <a16:creationId xmlns:a16="http://schemas.microsoft.com/office/drawing/2014/main" id="{DAEAAC61-285B-3E13-F50B-DA4A33D77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836" y="3461285"/>
            <a:ext cx="1435100" cy="1079500"/>
          </a:xfrm>
          <a:prstGeom prst="rect">
            <a:avLst/>
          </a:prstGeom>
        </p:spPr>
      </p:pic>
      <p:pic>
        <p:nvPicPr>
          <p:cNvPr id="24" name="Grafik 23" descr="Ein Bild, das Entwurf, Grafiken, Kunst, Design enthält.&#10;&#10;KI-generierte Inhalte können fehlerhaft sein.">
            <a:extLst>
              <a:ext uri="{FF2B5EF4-FFF2-40B4-BE49-F238E27FC236}">
                <a16:creationId xmlns:a16="http://schemas.microsoft.com/office/drawing/2014/main" id="{DB58C3F7-7246-7544-9FF6-1EFCB9C9D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5164" y="3539255"/>
            <a:ext cx="1320800" cy="977900"/>
          </a:xfrm>
          <a:prstGeom prst="rect">
            <a:avLst/>
          </a:prstGeom>
        </p:spPr>
      </p:pic>
      <p:pic>
        <p:nvPicPr>
          <p:cNvPr id="26" name="Grafik 25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F4F101B6-EC4B-50B6-3BEC-001524AE1E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950" y="3411680"/>
            <a:ext cx="1073617" cy="1026425"/>
          </a:xfrm>
          <a:prstGeom prst="rect">
            <a:avLst/>
          </a:prstGeom>
        </p:spPr>
      </p:pic>
      <p:pic>
        <p:nvPicPr>
          <p:cNvPr id="28" name="Grafik 27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9A9FDD20-3051-5017-40A6-FC1B5139FE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335" y="3229427"/>
            <a:ext cx="1332789" cy="13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64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au 3">
            <a:extLst>
              <a:ext uri="{FF2B5EF4-FFF2-40B4-BE49-F238E27FC236}">
                <a16:creationId xmlns:a16="http://schemas.microsoft.com/office/drawing/2014/main" id="{385EC892-304C-83BD-9FC9-25FE878DC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97283"/>
              </p:ext>
            </p:extLst>
          </p:nvPr>
        </p:nvGraphicFramePr>
        <p:xfrm>
          <a:off x="783554" y="4931863"/>
          <a:ext cx="13574519" cy="40919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9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303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Aktivität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</a:t>
                      </a:r>
                    </a:p>
                  </a:txBody>
                  <a:tcPr marL="106918" marR="106918" marT="53451" marB="53451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Wo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 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Wann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Mit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wem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Wie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erfahre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ich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davon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 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Wie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komme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ich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b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</a:b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zur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Aktivität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 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Assistenz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</a:t>
                      </a:r>
                      <a:endParaRPr lang="fr-CH" sz="21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Inklusiv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944"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e 1">
            <a:extLst>
              <a:ext uri="{FF2B5EF4-FFF2-40B4-BE49-F238E27FC236}">
                <a16:creationId xmlns:a16="http://schemas.microsoft.com/office/drawing/2014/main" id="{F43B76E8-3F39-550A-3B0D-7D7A9B9CCBCD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6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AA24E3C3-AF77-C9D6-FE6F-222B89DD0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4">
              <a:extLst>
                <a:ext uri="{FF2B5EF4-FFF2-40B4-BE49-F238E27FC236}">
                  <a16:creationId xmlns:a16="http://schemas.microsoft.com/office/drawing/2014/main" id="{466F7781-2D1B-6BCC-36C2-F2F933DE4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chemeClr val="bg1"/>
                  </a:solidFill>
                  <a:latin typeface="GT Maru Black" pitchFamily="2" charset="77"/>
                </a:rPr>
                <a:t>Material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sp>
        <p:nvSpPr>
          <p:cNvPr id="3" name="ZoneTexte 5">
            <a:extLst>
              <a:ext uri="{FF2B5EF4-FFF2-40B4-BE49-F238E27FC236}">
                <a16:creationId xmlns:a16="http://schemas.microsoft.com/office/drawing/2014/main" id="{5E55AF98-C8F9-03CE-5B4E-4700A2440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125" y="293808"/>
            <a:ext cx="12781948" cy="59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3274" dirty="0" err="1">
                <a:latin typeface="GT Maru Medium" pitchFamily="2" charset="77"/>
              </a:rPr>
              <a:t>Zusammen</a:t>
            </a:r>
            <a:r>
              <a:rPr lang="fr-CH" altLang="de-DE" sz="3274" dirty="0">
                <a:latin typeface="GT Maru Medium" pitchFamily="2" charset="77"/>
              </a:rPr>
              <a:t> </a:t>
            </a:r>
            <a:r>
              <a:rPr lang="fr-CH" altLang="de-DE" sz="3274" dirty="0" err="1">
                <a:latin typeface="GT Maru Medium" pitchFamily="2" charset="77"/>
              </a:rPr>
              <a:t>neue</a:t>
            </a:r>
            <a:r>
              <a:rPr lang="fr-CH" altLang="de-DE" sz="3274" dirty="0">
                <a:latin typeface="GT Maru Medium" pitchFamily="2" charset="77"/>
              </a:rPr>
              <a:t> </a:t>
            </a:r>
            <a:r>
              <a:rPr lang="fr-CH" altLang="de-DE" sz="3274" dirty="0" err="1">
                <a:latin typeface="GT Maru Medium" pitchFamily="2" charset="77"/>
              </a:rPr>
              <a:t>Ideen</a:t>
            </a:r>
            <a:r>
              <a:rPr lang="fr-CH" altLang="de-DE" sz="3274" dirty="0">
                <a:latin typeface="GT Maru Medium" pitchFamily="2" charset="77"/>
              </a:rPr>
              <a:t> </a:t>
            </a:r>
            <a:r>
              <a:rPr lang="fr-CH" altLang="de-DE" sz="3274" dirty="0" err="1">
                <a:latin typeface="GT Maru Medium" pitchFamily="2" charset="77"/>
              </a:rPr>
              <a:t>entwickeln</a:t>
            </a:r>
            <a:endParaRPr lang="de-CH" altLang="de-DE" sz="3274" dirty="0">
              <a:latin typeface="GT Maru Medium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22A253-D2D3-D798-8A39-E1901783F105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4</a:t>
            </a:r>
          </a:p>
        </p:txBody>
      </p:sp>
      <p:pic>
        <p:nvPicPr>
          <p:cNvPr id="2" name="Grafik 1" descr="Ein Bild, das Fahrradreifen, Rad, Fahrradrahmen, Bike enthält.&#10;&#10;KI-generierte Inhalte können fehlerhaft sein.">
            <a:extLst>
              <a:ext uri="{FF2B5EF4-FFF2-40B4-BE49-F238E27FC236}">
                <a16:creationId xmlns:a16="http://schemas.microsoft.com/office/drawing/2014/main" id="{42E1870E-D245-6C5A-A7C4-4FD767066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30" y="3539782"/>
            <a:ext cx="1573943" cy="938112"/>
          </a:xfrm>
          <a:prstGeom prst="rect">
            <a:avLst/>
          </a:prstGeom>
        </p:spPr>
      </p:pic>
      <p:pic>
        <p:nvPicPr>
          <p:cNvPr id="4" name="Grafik 3" descr="Ein Bild, das Grafiken, Symbol, Kunst, Schrift enthält.&#10;&#10;KI-generierte Inhalte können fehlerhaft sein.">
            <a:extLst>
              <a:ext uri="{FF2B5EF4-FFF2-40B4-BE49-F238E27FC236}">
                <a16:creationId xmlns:a16="http://schemas.microsoft.com/office/drawing/2014/main" id="{944D8E02-E3C7-1505-56AA-21B177DCC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177" y="3420451"/>
            <a:ext cx="1422457" cy="1021251"/>
          </a:xfrm>
          <a:prstGeom prst="rect">
            <a:avLst/>
          </a:prstGeom>
        </p:spPr>
      </p:pic>
      <p:pic>
        <p:nvPicPr>
          <p:cNvPr id="9" name="Grafik 8" descr="Ein Bild, das Grafiken, Design, Schlagring enthält.&#10;&#10;KI-generierte Inhalte können fehlerhaft sein.">
            <a:extLst>
              <a:ext uri="{FF2B5EF4-FFF2-40B4-BE49-F238E27FC236}">
                <a16:creationId xmlns:a16="http://schemas.microsoft.com/office/drawing/2014/main" id="{5D5F69BF-8614-FA8D-23FD-19B74AFAE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730" y="3411680"/>
            <a:ext cx="1634294" cy="1186376"/>
          </a:xfrm>
          <a:prstGeom prst="rect">
            <a:avLst/>
          </a:prstGeom>
        </p:spPr>
      </p:pic>
      <p:pic>
        <p:nvPicPr>
          <p:cNvPr id="10" name="Grafik 9" descr="Ein Bild, das Schrift, Grafiken, Symbol, Logo enthält.&#10;&#10;KI-generierte Inhalte können fehlerhaft sein.">
            <a:extLst>
              <a:ext uri="{FF2B5EF4-FFF2-40B4-BE49-F238E27FC236}">
                <a16:creationId xmlns:a16="http://schemas.microsoft.com/office/drawing/2014/main" id="{29531DB2-9111-0B8D-17D7-6C163EBBC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836" y="3461285"/>
            <a:ext cx="1435100" cy="1079500"/>
          </a:xfrm>
          <a:prstGeom prst="rect">
            <a:avLst/>
          </a:prstGeom>
        </p:spPr>
      </p:pic>
      <p:pic>
        <p:nvPicPr>
          <p:cNvPr id="11" name="Grafik 10" descr="Ein Bild, das Entwurf, Grafiken, Kunst, Design enthält.&#10;&#10;KI-generierte Inhalte können fehlerhaft sein.">
            <a:extLst>
              <a:ext uri="{FF2B5EF4-FFF2-40B4-BE49-F238E27FC236}">
                <a16:creationId xmlns:a16="http://schemas.microsoft.com/office/drawing/2014/main" id="{9324570F-688F-3C26-87DF-8C5591EB51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5164" y="3539255"/>
            <a:ext cx="1320800" cy="977900"/>
          </a:xfrm>
          <a:prstGeom prst="rect">
            <a:avLst/>
          </a:prstGeom>
        </p:spPr>
      </p:pic>
      <p:pic>
        <p:nvPicPr>
          <p:cNvPr id="12" name="Grafik 11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AFF82F06-63D9-1774-071A-1AFE556EA9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950" y="3411680"/>
            <a:ext cx="1073617" cy="1026425"/>
          </a:xfrm>
          <a:prstGeom prst="rect">
            <a:avLst/>
          </a:prstGeom>
        </p:spPr>
      </p:pic>
      <p:pic>
        <p:nvPicPr>
          <p:cNvPr id="13" name="Grafik 12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C36640D0-BC17-28FE-D7B9-40944E728E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335" y="3229427"/>
            <a:ext cx="1332789" cy="134210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7DCF8-5902-92E2-51AE-83D262EA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1B41FC-FEAD-1660-8E2B-121752914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4" descr="Ein Bild, das Screenshot, Rechteck, Flieder, Quadrat enthält.&#10;&#10;KI-generierte Inhalte können fehlerhaft sein.">
            <a:extLst>
              <a:ext uri="{FF2B5EF4-FFF2-40B4-BE49-F238E27FC236}">
                <a16:creationId xmlns:a16="http://schemas.microsoft.com/office/drawing/2014/main" id="{C31C12C7-895E-04EF-E69E-2D8748F8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49538" y="-2189211"/>
            <a:ext cx="10691816" cy="15070233"/>
          </a:xfrm>
          <a:prstGeom prst="rect">
            <a:avLst/>
          </a:prstGeom>
        </p:spPr>
      </p:pic>
      <p:sp>
        <p:nvSpPr>
          <p:cNvPr id="7" name="ZoneTexte 5">
            <a:extLst>
              <a:ext uri="{FF2B5EF4-FFF2-40B4-BE49-F238E27FC236}">
                <a16:creationId xmlns:a16="http://schemas.microsoft.com/office/drawing/2014/main" id="{A06B2931-94AA-79C7-D079-9BF40C05E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18" y="6033792"/>
            <a:ext cx="1375791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  <a:t>Sind die </a:t>
            </a:r>
            <a:r>
              <a:rPr lang="fr-CH" altLang="de-DE" sz="5400" dirty="0" err="1">
                <a:solidFill>
                  <a:schemeClr val="bg1"/>
                </a:solidFill>
                <a:latin typeface="GT Maru Black" pitchFamily="2" charset="77"/>
              </a:rPr>
              <a:t>neuen</a:t>
            </a:r>
            <a: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5400" dirty="0" err="1">
                <a:solidFill>
                  <a:schemeClr val="bg1"/>
                </a:solidFill>
                <a:latin typeface="GT Maru Black" pitchFamily="2" charset="77"/>
              </a:rPr>
              <a:t>Aktivitäten</a:t>
            </a:r>
            <a: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5400" dirty="0" err="1">
                <a:solidFill>
                  <a:schemeClr val="bg1"/>
                </a:solidFill>
                <a:latin typeface="GT Maru Black" pitchFamily="2" charset="77"/>
              </a:rPr>
              <a:t>umsetzbar</a:t>
            </a:r>
            <a: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  <a:t>?</a:t>
            </a:r>
            <a:endParaRPr lang="de-CH" altLang="de-DE" sz="5400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2851A6-1597-9462-6249-73A69CC00169}"/>
              </a:ext>
            </a:extLst>
          </p:cNvPr>
          <p:cNvSpPr/>
          <p:nvPr/>
        </p:nvSpPr>
        <p:spPr>
          <a:xfrm>
            <a:off x="6343251" y="3169169"/>
            <a:ext cx="2432847" cy="243284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0" bIns="468000" rtlCol="0" anchor="t" anchorCtr="1"/>
          <a:lstStyle/>
          <a:p>
            <a:pPr algn="ctr"/>
            <a:r>
              <a:rPr lang="de-DE" sz="9600" b="1" dirty="0">
                <a:latin typeface="GT Maru Black" pitchFamily="2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4404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C1C9F93B-74BC-6F8A-2CD1-E1F01031B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8" y="-8187"/>
            <a:ext cx="15128585" cy="179369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0E0EB33-AA5A-AEA5-47DB-21799DA957BC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10" name="Dreieck 9">
              <a:extLst>
                <a:ext uri="{FF2B5EF4-FFF2-40B4-BE49-F238E27FC236}">
                  <a16:creationId xmlns:a16="http://schemas.microsoft.com/office/drawing/2014/main" id="{9F35C003-F6BA-8DE4-AFCF-6572A5066561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1" name="ZoneTexte 5">
              <a:extLst>
                <a:ext uri="{FF2B5EF4-FFF2-40B4-BE49-F238E27FC236}">
                  <a16:creationId xmlns:a16="http://schemas.microsoft.com/office/drawing/2014/main" id="{368AAC2E-BCE9-43B2-72C3-27E8B5DD8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rgbClr val="74B06C"/>
                  </a:solidFill>
                  <a:latin typeface="GT Maru Black" pitchFamily="2" charset="77"/>
                </a:rPr>
                <a:t>Aktivität</a:t>
              </a:r>
              <a:endParaRPr lang="de-CH" altLang="de-DE" sz="1637" b="1" dirty="0">
                <a:solidFill>
                  <a:srgbClr val="74B06C"/>
                </a:solidFill>
                <a:latin typeface="GT Maru Black" pitchFamily="2" charset="77"/>
              </a:endParaRPr>
            </a:p>
          </p:txBody>
        </p:sp>
      </p:grpSp>
      <p:sp>
        <p:nvSpPr>
          <p:cNvPr id="14" name="ZoneTexte 5">
            <a:extLst>
              <a:ext uri="{FF2B5EF4-FFF2-40B4-BE49-F238E27FC236}">
                <a16:creationId xmlns:a16="http://schemas.microsoft.com/office/drawing/2014/main" id="{A63686E9-842D-1D0D-50DC-A12BBC2A2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Ziel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6630973-3EAA-C17F-F0D5-77A8907D1819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55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Die neue Aktivität soll die beste Lösung für alle sein. </a:t>
            </a:r>
          </a:p>
          <a:p>
            <a:pPr marL="0" indent="0">
              <a:lnSpc>
                <a:spcPts val="2455"/>
              </a:lnSpc>
              <a:buNone/>
            </a:pP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ts val="2455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 diesem Schritt überprüft man noch einmal: </a:t>
            </a:r>
          </a:p>
          <a:p>
            <a:pPr marL="0" indent="0">
              <a:lnSpc>
                <a:spcPts val="2455"/>
              </a:lnSpc>
              <a:buNone/>
            </a:pPr>
            <a:r>
              <a:rPr lang="de-CH" sz="32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werden alle Erwartungen erfüllt?</a:t>
            </a:r>
          </a:p>
          <a:p>
            <a:pPr marL="0" indent="0">
              <a:lnSpc>
                <a:spcPts val="2455"/>
              </a:lnSpc>
              <a:buNone/>
            </a:pP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ts val="2455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Erst dann kann man sich an die Umsetzung machen. </a:t>
            </a:r>
          </a:p>
          <a:p>
            <a:pPr marL="0" indent="0">
              <a:lnSpc>
                <a:spcPts val="2455"/>
              </a:lnSpc>
              <a:buNone/>
            </a:pP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49A7BF-9704-48A5-FA1C-A7F800E74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Sind die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neuen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Aktivitäten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umsetzbar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?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CA0B20-2A89-2294-F94B-FCC410565CCC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9997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435056ED-C557-F04C-7527-1428CC49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8" name="ZoneTexte 5">
            <a:extLst>
              <a:ext uri="{FF2B5EF4-FFF2-40B4-BE49-F238E27FC236}">
                <a16:creationId xmlns:a16="http://schemas.microsoft.com/office/drawing/2014/main" id="{59BD0954-9CB7-C6FE-4E97-76F6DC500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55" y="373830"/>
            <a:ext cx="137579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4000" dirty="0" err="1">
                <a:solidFill>
                  <a:schemeClr val="bg1"/>
                </a:solidFill>
                <a:latin typeface="GT Maru Black" pitchFamily="2" charset="77"/>
              </a:rPr>
              <a:t>Achtung</a:t>
            </a:r>
            <a:r>
              <a:rPr lang="fr-CH" altLang="de-DE" sz="4000" dirty="0">
                <a:solidFill>
                  <a:schemeClr val="bg1"/>
                </a:solidFill>
                <a:latin typeface="GT Maru Black" pitchFamily="2" charset="77"/>
              </a:rPr>
              <a:t>, </a:t>
            </a:r>
            <a:r>
              <a:rPr lang="fr-CH" altLang="de-DE" sz="4000" dirty="0" err="1">
                <a:solidFill>
                  <a:schemeClr val="bg1"/>
                </a:solidFill>
                <a:latin typeface="GT Maru Black" pitchFamily="2" charset="77"/>
              </a:rPr>
              <a:t>Pausen</a:t>
            </a:r>
            <a:r>
              <a:rPr lang="fr-CH" altLang="de-DE" sz="4000" dirty="0">
                <a:solidFill>
                  <a:schemeClr val="bg1"/>
                </a:solidFill>
                <a:latin typeface="GT Maru Black" pitchFamily="2" charset="77"/>
              </a:rPr>
              <a:t>!</a:t>
            </a:r>
            <a:endParaRPr lang="de-CH" altLang="de-DE" sz="4000" dirty="0">
              <a:solidFill>
                <a:schemeClr val="bg1"/>
              </a:solidFill>
              <a:latin typeface="GT Maru Black" pitchFamily="2" charset="77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325DB5E-ADA8-F98B-DA9C-DD4FF0A3B94F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10" name="Dreieck 9">
              <a:extLst>
                <a:ext uri="{FF2B5EF4-FFF2-40B4-BE49-F238E27FC236}">
                  <a16:creationId xmlns:a16="http://schemas.microsoft.com/office/drawing/2014/main" id="{20FE3DEE-3ADE-866C-0D81-BDA193DCE91C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5" name="ZoneTexte 5">
              <a:extLst>
                <a:ext uri="{FF2B5EF4-FFF2-40B4-BE49-F238E27FC236}">
                  <a16:creationId xmlns:a16="http://schemas.microsoft.com/office/drawing/2014/main" id="{4340DDBD-30B7-B6AF-4FE8-FE935BC62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 err="1">
                  <a:solidFill>
                    <a:srgbClr val="76BAAF"/>
                  </a:solidFill>
                  <a:latin typeface="GT Maru Black" pitchFamily="2" charset="77"/>
                </a:rPr>
                <a:t>Erklärung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46DCC8E1-C163-78E0-6855-5E24F376C7BE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7963779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403"/>
              </a:spcBef>
              <a:buNone/>
              <a:defRPr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 der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Powerpoint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-Präsentation sind keine Pausen angegeben.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Doch diese Aktivitäten benötigen viel Zeit und Energie.</a:t>
            </a:r>
            <a:endParaRPr lang="de-CH" sz="3200" dirty="0">
              <a:solidFill>
                <a:srgbClr val="77B9AF"/>
              </a:solidFill>
              <a:latin typeface="GT Maru Medium" pitchFamily="2" charset="77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ct val="150000"/>
              </a:lnSpc>
              <a:spcBef>
                <a:spcPts val="1403"/>
              </a:spcBef>
              <a:buNone/>
              <a:defRPr/>
            </a:pPr>
            <a:r>
              <a:rPr lang="de-CH" sz="32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Planen Sie Pausen ein!</a:t>
            </a:r>
          </a:p>
          <a:p>
            <a:pPr marL="0" indent="0">
              <a:lnSpc>
                <a:spcPct val="150000"/>
              </a:lnSpc>
              <a:spcBef>
                <a:spcPts val="1403"/>
              </a:spcBef>
              <a:buNone/>
              <a:defRPr/>
            </a:pP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ct val="150000"/>
              </a:lnSpc>
              <a:spcBef>
                <a:spcPts val="1403"/>
              </a:spcBef>
              <a:buNone/>
              <a:defRPr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Sie können die Schritte auch aufteilen.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Ein paar vormittags.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Und die anderen am Nachmittag.</a:t>
            </a:r>
          </a:p>
          <a:p>
            <a:pPr marL="0" indent="0">
              <a:lnSpc>
                <a:spcPct val="150000"/>
              </a:lnSpc>
              <a:spcBef>
                <a:spcPts val="1403"/>
              </a:spcBef>
              <a:buNone/>
              <a:defRPr/>
            </a:pP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Achten Sie auf das Energielevel der Teilnehmenden.</a:t>
            </a:r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5B709454-F9A5-5B37-99DD-074BC5F39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700291"/>
              </p:ext>
            </p:extLst>
          </p:nvPr>
        </p:nvGraphicFramePr>
        <p:xfrm>
          <a:off x="8640000" y="2540185"/>
          <a:ext cx="5886515" cy="7602165"/>
        </p:xfrm>
        <a:graphic>
          <a:graphicData uri="http://schemas.openxmlformats.org/drawingml/2006/table">
            <a:tbl>
              <a:tblPr/>
              <a:tblGrid>
                <a:gridCol w="1083418">
                  <a:extLst>
                    <a:ext uri="{9D8B030D-6E8A-4147-A177-3AD203B41FA5}">
                      <a16:colId xmlns:a16="http://schemas.microsoft.com/office/drawing/2014/main" val="698353291"/>
                    </a:ext>
                  </a:extLst>
                </a:gridCol>
                <a:gridCol w="1310181">
                  <a:extLst>
                    <a:ext uri="{9D8B030D-6E8A-4147-A177-3AD203B41FA5}">
                      <a16:colId xmlns:a16="http://schemas.microsoft.com/office/drawing/2014/main" val="573320392"/>
                    </a:ext>
                  </a:extLst>
                </a:gridCol>
                <a:gridCol w="3492916">
                  <a:extLst>
                    <a:ext uri="{9D8B030D-6E8A-4147-A177-3AD203B41FA5}">
                      <a16:colId xmlns:a16="http://schemas.microsoft.com/office/drawing/2014/main" val="2040228825"/>
                    </a:ext>
                  </a:extLst>
                </a:gridCol>
              </a:tblGrid>
              <a:tr h="549540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FFFFFF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Wann​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28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B9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FFFFFF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Wie </a:t>
                      </a:r>
                      <a:r>
                        <a:rPr lang="en-US" sz="1800" b="0" i="0" dirty="0" err="1">
                          <a:solidFill>
                            <a:srgbClr val="FFFFFF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lange</a:t>
                      </a:r>
                      <a:r>
                        <a:rPr lang="en-US" sz="1800" b="0" i="0" dirty="0">
                          <a:solidFill>
                            <a:srgbClr val="FFFFFF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28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B9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FFFFFF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Was​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28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B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700039"/>
                  </a:ext>
                </a:extLst>
              </a:tr>
              <a:tr h="7836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10:30 </a:t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Uhr​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28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30 min​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28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Ankunft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, 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Begrüssung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, </a:t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Vorstellungsrunde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28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071514"/>
                  </a:ext>
                </a:extLst>
              </a:tr>
              <a:tr h="7836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11:00 </a:t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Uhr​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30 min​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Über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 die 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eigene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 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Freizeit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 </a:t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nachdenken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15928"/>
                  </a:ext>
                </a:extLst>
              </a:tr>
              <a:tr h="7836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11:30 </a:t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Uhr​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15 min​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Pause​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997554"/>
                  </a:ext>
                </a:extLst>
              </a:tr>
              <a:tr h="7836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11:45 </a:t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Uhr​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30 min​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Schwierigkeiten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 in der 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Freizeit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 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besprechen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53475"/>
                  </a:ext>
                </a:extLst>
              </a:tr>
              <a:tr h="7836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12:15 </a:t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Uhr​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60 min​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Gemeinsames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 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Mittagessen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109130"/>
                  </a:ext>
                </a:extLst>
              </a:tr>
              <a:tr h="7836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13:15 </a:t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Uhr​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75 min​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Zusammen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 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neue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 Ideen </a:t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entwickeln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480123"/>
                  </a:ext>
                </a:extLst>
              </a:tr>
              <a:tr h="7836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14:30 </a:t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Uhr​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15 min​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Pause​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29571"/>
                  </a:ext>
                </a:extLst>
              </a:tr>
              <a:tr h="7836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14:45 </a:t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Uhr​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75 min​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Sind die 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Aktivitäten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 </a:t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umsetzbar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?​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26548"/>
                  </a:ext>
                </a:extLst>
              </a:tr>
              <a:tr h="783625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15:30 </a:t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Uhr​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10-15 min​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Abschluss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 und 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Ausblick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543984"/>
                  </a:ext>
                </a:extLst>
              </a:tr>
            </a:tbl>
          </a:graphicData>
        </a:graphic>
      </p:graphicFrame>
      <p:sp>
        <p:nvSpPr>
          <p:cNvPr id="22" name="Rectangle 1">
            <a:extLst>
              <a:ext uri="{FF2B5EF4-FFF2-40B4-BE49-F238E27FC236}">
                <a16:creationId xmlns:a16="http://schemas.microsoft.com/office/drawing/2014/main" id="{559E0039-5CC0-CD37-E092-1D137B014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575" y="3733800"/>
            <a:ext cx="15119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/>
              </a:rPr>
              <a:t> 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11E0C0B3-6059-F3FD-2107-B4D65A29B845}"/>
              </a:ext>
            </a:extLst>
          </p:cNvPr>
          <p:cNvSpPr txBox="1">
            <a:spLocks noChangeArrowheads="1"/>
          </p:cNvSpPr>
          <p:nvPr/>
        </p:nvSpPr>
        <p:spPr>
          <a:xfrm>
            <a:off x="8551799" y="2016861"/>
            <a:ext cx="1335913" cy="677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403"/>
              </a:spcBef>
              <a:buNone/>
              <a:defRPr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Beispiel</a:t>
            </a:r>
            <a:endParaRPr lang="de-CH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76301B4F-9C5C-7F14-C047-E89C36C4E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8" y="-8187"/>
            <a:ext cx="15128585" cy="179369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AD6634F-6C53-A770-BFD1-C7220DE4C793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10" name="Dreieck 9">
              <a:extLst>
                <a:ext uri="{FF2B5EF4-FFF2-40B4-BE49-F238E27FC236}">
                  <a16:creationId xmlns:a16="http://schemas.microsoft.com/office/drawing/2014/main" id="{B9D2F8D4-2198-64E8-3281-A7AAF92C4C7D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1" name="ZoneTexte 5">
              <a:extLst>
                <a:ext uri="{FF2B5EF4-FFF2-40B4-BE49-F238E27FC236}">
                  <a16:creationId xmlns:a16="http://schemas.microsoft.com/office/drawing/2014/main" id="{97ECFCBD-1DF5-929F-4ABB-C94F03709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rgbClr val="74B06C"/>
                  </a:solidFill>
                  <a:latin typeface="GT Maru Black" pitchFamily="2" charset="77"/>
                </a:rPr>
                <a:t>Aktivität</a:t>
              </a:r>
              <a:endParaRPr lang="de-CH" altLang="de-DE" sz="1637" b="1" dirty="0">
                <a:solidFill>
                  <a:srgbClr val="74B06C"/>
                </a:solidFill>
                <a:latin typeface="GT Maru Black" pitchFamily="2" charset="77"/>
              </a:endParaRPr>
            </a:p>
          </p:txBody>
        </p:sp>
      </p:grpSp>
      <p:sp>
        <p:nvSpPr>
          <p:cNvPr id="14" name="ZoneTexte 5">
            <a:extLst>
              <a:ext uri="{FF2B5EF4-FFF2-40B4-BE49-F238E27FC236}">
                <a16:creationId xmlns:a16="http://schemas.microsoft.com/office/drawing/2014/main" id="{EC37B727-AB5F-F289-F2BF-E0E8DFF10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Vorbereitung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DBEF3A6-059E-5F6E-CA51-1FF6E10BEEC7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Drucken Sie die Tabelle «</a:t>
            </a:r>
            <a:r>
              <a:rPr lang="fr-CH" altLang="de-DE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Sind die </a:t>
            </a:r>
            <a:r>
              <a:rPr lang="fr-CH" altLang="de-DE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neuen</a:t>
            </a:r>
            <a:r>
              <a:rPr lang="fr-CH" altLang="de-DE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Aktivitäten</a:t>
            </a:r>
            <a:r>
              <a:rPr lang="fr-CH" altLang="de-DE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umsetzbar</a:t>
            </a:r>
            <a:r>
              <a:rPr lang="fr-CH" altLang="de-DE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  <a:r>
              <a:rPr lang="de-CH" altLang="de-DE" sz="2000" dirty="0">
                <a:latin typeface="GT Maru Medium" pitchFamily="2" charset="77"/>
              </a:rPr>
              <a:t>» 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von Folie 32.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Für jede neu entwickelte Freizeitaktivität braucht es eine ausgedruckte Tabelle.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Drucken Sie die Folie möglichst gross aus.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Kleben Sie sie an die Wand. 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Kleben Sie eine der neu entwickelte Freizeitaktivität daneben.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Oder sie legen beides nebeneinander auf den Tisch.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Halten Sie die anderen Ideen bereit. 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1050AB-EFE4-A956-7802-1A03A0D57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Sind die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neuen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Aktivitäten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umsetzbar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?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26B3E6-1DF0-0968-3BEB-9D28B0634360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75898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CAC9DD36-2BFD-D2CB-B9A0-1C9BA06D2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8" y="-8187"/>
            <a:ext cx="15128585" cy="1793697"/>
          </a:xfrm>
          <a:prstGeom prst="rect">
            <a:avLst/>
          </a:prstGeom>
        </p:spPr>
      </p:pic>
      <p:sp>
        <p:nvSpPr>
          <p:cNvPr id="12" name="ZoneTexte 5">
            <a:extLst>
              <a:ext uri="{FF2B5EF4-FFF2-40B4-BE49-F238E27FC236}">
                <a16:creationId xmlns:a16="http://schemas.microsoft.com/office/drawing/2014/main" id="{16377137-54F8-2742-2DF0-AF08B6F67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Anwendung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577618A-4A15-2130-D872-983B7B0DEADC}"/>
              </a:ext>
            </a:extLst>
          </p:cNvPr>
          <p:cNvSpPr txBox="1"/>
          <p:nvPr/>
        </p:nvSpPr>
        <p:spPr>
          <a:xfrm>
            <a:off x="14014580" y="9584165"/>
            <a:ext cx="1115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3200" dirty="0">
                <a:solidFill>
                  <a:srgbClr val="77B9AF"/>
                </a:solidFill>
                <a:latin typeface="GT Maru Black" pitchFamily="2" charset="77"/>
              </a:rPr>
              <a:t>5</a:t>
            </a:r>
            <a:endParaRPr lang="de-DE" sz="3200" dirty="0">
              <a:solidFill>
                <a:srgbClr val="77B9A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CF955F-6838-BC51-8285-0D8151504525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Nun wird für jede neue Aktivität geprüft: Sind alle mit dieser neuen Aktivität einverstanden?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 fragt sich wieder:</a:t>
            </a:r>
          </a:p>
          <a:p>
            <a:pPr>
              <a:lnSpc>
                <a:spcPts val="3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Fühle ich mich bei der Aktivität wohl?</a:t>
            </a:r>
          </a:p>
          <a:p>
            <a:pPr>
              <a:lnSpc>
                <a:spcPts val="3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Ist der Preis der Aktivität für mich okay?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Vielleicht kennt man der Preis nicht.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Dann kann man auch fragen: wie viel sollte es kosten? Sollte die Aktivität gratis sein?</a:t>
            </a:r>
          </a:p>
          <a:p>
            <a:pPr>
              <a:lnSpc>
                <a:spcPts val="3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Findet die Aktivität zu einem Zeitpunkt statt, der mir gut passt?</a:t>
            </a:r>
          </a:p>
          <a:p>
            <a:pPr marL="0" indent="0">
              <a:lnSpc>
                <a:spcPts val="3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Zuerst fassen Sie die Freizeitaktivität zusammen.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Dann gehen Sie für die neue Aktivität noch einmal alle Fragen durch.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Für jede Frage Fragen werden die roten und grünen Kreise aller Teilnehmenden einzeln notiert.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Teilen die Teilnehmenden weitere Gedanken dazu? Dann können diese auf einem Post-it daneben notiert werden.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Wenn es einen roten Kreis gibt, sucht man gemeinsam nach einer Lösung.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Das Ziel ist es, dass die Aktivität nur grüne Kreise erhält.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Nehmen Sie sich Zeit, um zu diskutieren, anzupassen und auszubessern.</a:t>
            </a:r>
          </a:p>
          <a:p>
            <a:pPr marL="0" indent="0">
              <a:lnSpc>
                <a:spcPts val="3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Machen Sie mit der nächsten Idee das Gleiche.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id="{EA4FF3AC-E5E1-AE6C-534F-E800745BC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Sind die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neuen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Aktivitäten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umsetzbar</a:t>
            </a: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?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42563C-944C-FF03-8850-7CC5F67DDFBE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05103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au 3">
            <a:extLst>
              <a:ext uri="{FF2B5EF4-FFF2-40B4-BE49-F238E27FC236}">
                <a16:creationId xmlns:a16="http://schemas.microsoft.com/office/drawing/2014/main" id="{89496C92-11BE-CB54-776F-495A0DC15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4830"/>
              </p:ext>
            </p:extLst>
          </p:nvPr>
        </p:nvGraphicFramePr>
        <p:xfrm>
          <a:off x="774423" y="3044246"/>
          <a:ext cx="13317315" cy="59783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3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3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92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98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716586"/>
                  </a:ext>
                </a:extLst>
              </a:tr>
              <a:tr h="2520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Freizeitaktivität</a:t>
                      </a:r>
                      <a:endParaRPr lang="fr-CH" sz="14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  <a:p>
                      <a:pPr lvl="0" algn="l">
                        <a:buNone/>
                      </a:pPr>
                      <a:endParaRPr lang="fr-CH" sz="14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vert="vert27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Wohlbefinden</a:t>
                      </a:r>
                      <a:r>
                        <a:rPr lang="fr-CH" sz="14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?</a:t>
                      </a:r>
                    </a:p>
                    <a:p>
                      <a:pPr lvl="0" algn="l">
                        <a:buNone/>
                      </a:pPr>
                      <a:endParaRPr lang="fr-CH" sz="14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Preis?</a:t>
                      </a:r>
                    </a:p>
                    <a:p>
                      <a:pPr lvl="0" algn="l">
                        <a:buNone/>
                      </a:pPr>
                      <a:endParaRPr lang="fr-CH" sz="14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Zeitpunkt</a:t>
                      </a:r>
                      <a:r>
                        <a:rPr lang="fr-CH" sz="14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?</a:t>
                      </a:r>
                    </a:p>
                    <a:p>
                      <a:pPr lvl="0" algn="l">
                        <a:buNone/>
                      </a:pPr>
                      <a:endParaRPr lang="fr-CH" sz="14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19163"/>
                  </a:ext>
                </a:extLst>
              </a:tr>
            </a:tbl>
          </a:graphicData>
        </a:graphic>
      </p:graphicFrame>
      <p:sp>
        <p:nvSpPr>
          <p:cNvPr id="24580" name="ZoneTexte 3">
            <a:extLst>
              <a:ext uri="{FF2B5EF4-FFF2-40B4-BE49-F238E27FC236}">
                <a16:creationId xmlns:a16="http://schemas.microsoft.com/office/drawing/2014/main" id="{97BB5AD4-1A67-0312-882F-D93D950BB406}"/>
              </a:ext>
            </a:extLst>
          </p:cNvPr>
          <p:cNvSpPr txBox="1">
            <a:spLocks noChangeArrowheads="1"/>
          </p:cNvSpPr>
          <p:nvPr/>
        </p:nvSpPr>
        <p:spPr bwMode="auto">
          <a:xfrm rot="2049969">
            <a:off x="12424822" y="2262668"/>
            <a:ext cx="1950884" cy="5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923" b="1">
                <a:solidFill>
                  <a:schemeClr val="bg1"/>
                </a:solidFill>
              </a:rPr>
              <a:t>Erklärung</a:t>
            </a:r>
            <a:endParaRPr lang="de-CH" altLang="de-DE" sz="2923" b="1">
              <a:solidFill>
                <a:schemeClr val="bg1"/>
              </a:solidFill>
            </a:endParaRPr>
          </a:p>
        </p:txBody>
      </p:sp>
      <p:grpSp>
        <p:nvGrpSpPr>
          <p:cNvPr id="5" name="Groupe 1">
            <a:extLst>
              <a:ext uri="{FF2B5EF4-FFF2-40B4-BE49-F238E27FC236}">
                <a16:creationId xmlns:a16="http://schemas.microsoft.com/office/drawing/2014/main" id="{217CEFAE-3D4A-D6D9-980B-7395A724F5B4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6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5EEA90DB-C3AC-1829-FF2E-5F9506483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4">
              <a:extLst>
                <a:ext uri="{FF2B5EF4-FFF2-40B4-BE49-F238E27FC236}">
                  <a16:creationId xmlns:a16="http://schemas.microsoft.com/office/drawing/2014/main" id="{8EA0995B-121A-0C48-4E2D-3C96ADA95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chemeClr val="bg1"/>
                  </a:solidFill>
                  <a:latin typeface="GT Maru Black" pitchFamily="2" charset="77"/>
                </a:rPr>
                <a:t>Material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sp>
        <p:nvSpPr>
          <p:cNvPr id="9" name="ZoneTexte 5">
            <a:extLst>
              <a:ext uri="{FF2B5EF4-FFF2-40B4-BE49-F238E27FC236}">
                <a16:creationId xmlns:a16="http://schemas.microsoft.com/office/drawing/2014/main" id="{9B7C25EE-9F44-70C9-EF6C-49F7D6A43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125" y="293808"/>
            <a:ext cx="12781948" cy="59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274" dirty="0">
                <a:latin typeface="GT Maru Medium" pitchFamily="2" charset="77"/>
              </a:rPr>
              <a:t>Sind die </a:t>
            </a:r>
            <a:r>
              <a:rPr lang="fr-CH" altLang="de-DE" sz="3274" dirty="0" err="1">
                <a:latin typeface="GT Maru Medium" pitchFamily="2" charset="77"/>
              </a:rPr>
              <a:t>neuen</a:t>
            </a:r>
            <a:r>
              <a:rPr lang="fr-CH" altLang="de-DE" sz="3274" dirty="0">
                <a:latin typeface="GT Maru Medium" pitchFamily="2" charset="77"/>
              </a:rPr>
              <a:t> </a:t>
            </a:r>
            <a:r>
              <a:rPr lang="fr-CH" altLang="de-DE" sz="3274" dirty="0" err="1">
                <a:latin typeface="GT Maru Medium" pitchFamily="2" charset="77"/>
              </a:rPr>
              <a:t>Aktivitäten</a:t>
            </a:r>
            <a:r>
              <a:rPr lang="fr-CH" altLang="de-DE" sz="3274" dirty="0">
                <a:latin typeface="GT Maru Medium" pitchFamily="2" charset="77"/>
              </a:rPr>
              <a:t> </a:t>
            </a:r>
            <a:r>
              <a:rPr lang="fr-CH" altLang="de-DE" sz="3274" dirty="0" err="1">
                <a:latin typeface="GT Maru Medium" pitchFamily="2" charset="77"/>
              </a:rPr>
              <a:t>umsetzbar</a:t>
            </a:r>
            <a:r>
              <a:rPr lang="fr-CH" altLang="de-DE" sz="3274" dirty="0">
                <a:latin typeface="GT Maru Medium" pitchFamily="2" charset="77"/>
              </a:rPr>
              <a:t>?</a:t>
            </a:r>
            <a:endParaRPr lang="de-CH" altLang="de-DE" sz="3274" dirty="0">
              <a:latin typeface="GT Maru Medium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7E6D3C-E4BB-E465-768C-4BC13224EE1F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5</a:t>
            </a:r>
          </a:p>
        </p:txBody>
      </p:sp>
      <p:pic>
        <p:nvPicPr>
          <p:cNvPr id="2" name="Grafik 1" descr="Ein Bild, das Grafiken, Kreis, Schrift, Symbol enthält.&#10;&#10;KI-generierte Inhalte können fehlerhaft sein.">
            <a:extLst>
              <a:ext uri="{FF2B5EF4-FFF2-40B4-BE49-F238E27FC236}">
                <a16:creationId xmlns:a16="http://schemas.microsoft.com/office/drawing/2014/main" id="{0DC889AE-CC0C-90EF-2BAA-657DC1C6E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69848" y="6857648"/>
            <a:ext cx="853271" cy="911715"/>
          </a:xfrm>
          <a:prstGeom prst="rect">
            <a:avLst/>
          </a:prstGeom>
        </p:spPr>
      </p:pic>
      <p:pic>
        <p:nvPicPr>
          <p:cNvPr id="3" name="Grafik 2" descr="Ein Bild, das Grafiken, Schrift, Symbol, Kreis enthält.&#10;&#10;KI-generierte Inhalte können fehlerhaft sein.">
            <a:extLst>
              <a:ext uri="{FF2B5EF4-FFF2-40B4-BE49-F238E27FC236}">
                <a16:creationId xmlns:a16="http://schemas.microsoft.com/office/drawing/2014/main" id="{0A7893A0-DA21-F788-2577-32AFBF2C6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69848" y="7939586"/>
            <a:ext cx="853272" cy="1075356"/>
          </a:xfrm>
          <a:prstGeom prst="rect">
            <a:avLst/>
          </a:prstGeom>
        </p:spPr>
      </p:pic>
      <p:pic>
        <p:nvPicPr>
          <p:cNvPr id="11" name="Grafik 10" descr="Ein Bild, das Kreis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8339973C-84A8-EC73-C685-5B077B28E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42374" y="6918986"/>
            <a:ext cx="821155" cy="821155"/>
          </a:xfrm>
          <a:prstGeom prst="rect">
            <a:avLst/>
          </a:prstGeom>
        </p:spPr>
      </p:pic>
      <p:pic>
        <p:nvPicPr>
          <p:cNvPr id="12" name="Grafik 11" descr="Ein Bild, das Grafiken, Symbol, Kreis, Schrift enthält.&#10;&#10;KI-generierte Inhalte können fehlerhaft sein.">
            <a:extLst>
              <a:ext uri="{FF2B5EF4-FFF2-40B4-BE49-F238E27FC236}">
                <a16:creationId xmlns:a16="http://schemas.microsoft.com/office/drawing/2014/main" id="{672A3895-7F2A-5EC2-8A87-AD3FDD08D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14080" y="8020215"/>
            <a:ext cx="912394" cy="973220"/>
          </a:xfrm>
          <a:prstGeom prst="rect">
            <a:avLst/>
          </a:prstGeom>
        </p:spPr>
      </p:pic>
      <p:pic>
        <p:nvPicPr>
          <p:cNvPr id="13" name="Grafik 12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A9F724BB-D379-BED0-D95E-F40417B72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15421" y="6864138"/>
            <a:ext cx="940053" cy="898732"/>
          </a:xfrm>
          <a:prstGeom prst="rect">
            <a:avLst/>
          </a:prstGeom>
        </p:spPr>
      </p:pic>
      <p:pic>
        <p:nvPicPr>
          <p:cNvPr id="14" name="Grafik 13" descr="Ein Bild, das Grafiken, Symbol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CEBCAF75-2714-34A4-CBD6-798198BA1D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15420" y="8065868"/>
            <a:ext cx="940053" cy="898732"/>
          </a:xfrm>
          <a:prstGeom prst="rect">
            <a:avLst/>
          </a:prstGeom>
        </p:spPr>
      </p:pic>
      <p:pic>
        <p:nvPicPr>
          <p:cNvPr id="15" name="Grafik 14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67339C6C-A86E-F262-B750-3E40CAE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84362" y="6961725"/>
            <a:ext cx="1561259" cy="157217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887BD2A-3015-DB2C-0CAF-51D8A7D8F9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5332" y="7991041"/>
            <a:ext cx="356394" cy="35639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9016387-6F33-4B0D-A904-B4B049C500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5332" y="6843477"/>
            <a:ext cx="356394" cy="35639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5871812-72BF-2062-F347-18560CF587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9812" y="7991041"/>
            <a:ext cx="356394" cy="35639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C221701-9B07-0645-4304-11E157A83B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9812" y="6843477"/>
            <a:ext cx="356394" cy="35639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5D08679-C3B6-E4AE-B315-C8E305C1EE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2692" y="7991041"/>
            <a:ext cx="356394" cy="3563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8B26598-B0DC-71B1-5D79-277D37D725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2692" y="6843477"/>
            <a:ext cx="356394" cy="35639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ZoneTexte 3">
            <a:extLst>
              <a:ext uri="{FF2B5EF4-FFF2-40B4-BE49-F238E27FC236}">
                <a16:creationId xmlns:a16="http://schemas.microsoft.com/office/drawing/2014/main" id="{97BB5AD4-1A67-0312-882F-D93D950BB406}"/>
              </a:ext>
            </a:extLst>
          </p:cNvPr>
          <p:cNvSpPr txBox="1">
            <a:spLocks noChangeArrowheads="1"/>
          </p:cNvSpPr>
          <p:nvPr/>
        </p:nvSpPr>
        <p:spPr bwMode="auto">
          <a:xfrm rot="2049969">
            <a:off x="12424822" y="2262668"/>
            <a:ext cx="1950884" cy="5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923" b="1">
                <a:solidFill>
                  <a:schemeClr val="bg1"/>
                </a:solidFill>
              </a:rPr>
              <a:t>Erklärung</a:t>
            </a:r>
            <a:endParaRPr lang="de-CH" altLang="de-DE" sz="2923" b="1">
              <a:solidFill>
                <a:schemeClr val="bg1"/>
              </a:solidFill>
            </a:endParaRPr>
          </a:p>
        </p:txBody>
      </p:sp>
      <p:grpSp>
        <p:nvGrpSpPr>
          <p:cNvPr id="14" name="Groupe 1">
            <a:extLst>
              <a:ext uri="{FF2B5EF4-FFF2-40B4-BE49-F238E27FC236}">
                <a16:creationId xmlns:a16="http://schemas.microsoft.com/office/drawing/2014/main" id="{F5824D5D-46AA-84EC-3D50-9B21763EF77C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22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060468E9-6D2D-38CB-2753-5978DA4E8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ZoneTexte 4">
              <a:extLst>
                <a:ext uri="{FF2B5EF4-FFF2-40B4-BE49-F238E27FC236}">
                  <a16:creationId xmlns:a16="http://schemas.microsoft.com/office/drawing/2014/main" id="{3F653F6C-6798-4765-3775-87DB8404F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chemeClr val="bg1"/>
                  </a:solidFill>
                  <a:latin typeface="GT Maru Black" pitchFamily="2" charset="77"/>
                </a:rPr>
                <a:t>Material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sp>
        <p:nvSpPr>
          <p:cNvPr id="9" name="ZoneTexte 5">
            <a:extLst>
              <a:ext uri="{FF2B5EF4-FFF2-40B4-BE49-F238E27FC236}">
                <a16:creationId xmlns:a16="http://schemas.microsoft.com/office/drawing/2014/main" id="{2A3E6F2C-B621-A791-89EC-75E1B1E31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125" y="293808"/>
            <a:ext cx="12781948" cy="59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274" dirty="0">
                <a:latin typeface="GT Maru Medium" pitchFamily="2" charset="77"/>
              </a:rPr>
              <a:t>Sind die </a:t>
            </a:r>
            <a:r>
              <a:rPr lang="fr-CH" altLang="de-DE" sz="3274" dirty="0" err="1">
                <a:latin typeface="GT Maru Medium" pitchFamily="2" charset="77"/>
              </a:rPr>
              <a:t>neuen</a:t>
            </a:r>
            <a:r>
              <a:rPr lang="fr-CH" altLang="de-DE" sz="3274" dirty="0">
                <a:latin typeface="GT Maru Medium" pitchFamily="2" charset="77"/>
              </a:rPr>
              <a:t> </a:t>
            </a:r>
            <a:r>
              <a:rPr lang="fr-CH" altLang="de-DE" sz="3274" dirty="0" err="1">
                <a:latin typeface="GT Maru Medium" pitchFamily="2" charset="77"/>
              </a:rPr>
              <a:t>Aktivitäten</a:t>
            </a:r>
            <a:r>
              <a:rPr lang="fr-CH" altLang="de-DE" sz="3274" dirty="0">
                <a:latin typeface="GT Maru Medium" pitchFamily="2" charset="77"/>
              </a:rPr>
              <a:t> </a:t>
            </a:r>
            <a:r>
              <a:rPr lang="fr-CH" altLang="de-DE" sz="3274" dirty="0" err="1">
                <a:latin typeface="GT Maru Medium" pitchFamily="2" charset="77"/>
              </a:rPr>
              <a:t>umsetzbar</a:t>
            </a:r>
            <a:r>
              <a:rPr lang="fr-CH" altLang="de-DE" sz="3274" dirty="0">
                <a:latin typeface="GT Maru Medium" pitchFamily="2" charset="77"/>
              </a:rPr>
              <a:t>?</a:t>
            </a:r>
            <a:endParaRPr lang="de-CH" altLang="de-DE" sz="3274" dirty="0">
              <a:latin typeface="GT Maru Medium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29866B-78DC-C9AA-BEE9-92B9BDB295C0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5</a:t>
            </a:r>
          </a:p>
        </p:txBody>
      </p:sp>
      <p:pic>
        <p:nvPicPr>
          <p:cNvPr id="17" name="Grafik 16" descr="Ein Bild, das Grafiken, Symbol, Clipart, Schrift enthält.&#10;&#10;KI-generierte Inhalte können fehlerhaft sein.">
            <a:extLst>
              <a:ext uri="{FF2B5EF4-FFF2-40B4-BE49-F238E27FC236}">
                <a16:creationId xmlns:a16="http://schemas.microsoft.com/office/drawing/2014/main" id="{B1ACC703-403D-21E2-DCF9-2DDAD362F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929" y="6909935"/>
            <a:ext cx="980210" cy="1669420"/>
          </a:xfrm>
          <a:prstGeom prst="rect">
            <a:avLst/>
          </a:prstGeom>
        </p:spPr>
      </p:pic>
      <p:pic>
        <p:nvPicPr>
          <p:cNvPr id="25" name="Grafik 24" descr="Ein Bild, das Grafiken, Clipart, Zeichnung, Cartoon enthält.&#10;&#10;KI-generierte Inhalte können fehlerhaft sein.">
            <a:extLst>
              <a:ext uri="{FF2B5EF4-FFF2-40B4-BE49-F238E27FC236}">
                <a16:creationId xmlns:a16="http://schemas.microsoft.com/office/drawing/2014/main" id="{7B7A3DCF-4903-DA4E-B1CD-13168FCB4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813" y="7014230"/>
            <a:ext cx="1803400" cy="1595815"/>
          </a:xfrm>
          <a:prstGeom prst="rect">
            <a:avLst/>
          </a:prstGeom>
        </p:spPr>
      </p:pic>
      <p:pic>
        <p:nvPicPr>
          <p:cNvPr id="27" name="Grafik 26" descr="Ein Bild, das Grafiken, Kunst, Grafikdesign, Schrift enthält.&#10;&#10;KI-generierte Inhalte können fehlerhaft sein.">
            <a:extLst>
              <a:ext uri="{FF2B5EF4-FFF2-40B4-BE49-F238E27FC236}">
                <a16:creationId xmlns:a16="http://schemas.microsoft.com/office/drawing/2014/main" id="{7B27EBE3-7AC4-103E-2A06-A6903B3F6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384" y="7020745"/>
            <a:ext cx="1803400" cy="1447800"/>
          </a:xfrm>
          <a:prstGeom prst="rect">
            <a:avLst/>
          </a:prstGeom>
        </p:spPr>
      </p:pic>
      <p:pic>
        <p:nvPicPr>
          <p:cNvPr id="29" name="Grafik 28" descr="Ein Bild, das Fahrradreifen, Rad, Fahrradrahmen, Bike enthält.&#10;&#10;KI-generierte Inhalte können fehlerhaft sein.">
            <a:extLst>
              <a:ext uri="{FF2B5EF4-FFF2-40B4-BE49-F238E27FC236}">
                <a16:creationId xmlns:a16="http://schemas.microsoft.com/office/drawing/2014/main" id="{D6B56DAD-AEBC-C0DF-6722-111555501B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101" y="5023049"/>
            <a:ext cx="1909635" cy="1138193"/>
          </a:xfrm>
          <a:prstGeom prst="rect">
            <a:avLst/>
          </a:prstGeom>
        </p:spPr>
      </p:pic>
      <p:pic>
        <p:nvPicPr>
          <p:cNvPr id="31" name="Grafik 30" descr="Ein Bild, das Grafiken, Symbol, Logo, Clipart enthält.&#10;&#10;KI-generierte Inhalte können fehlerhaft sein.">
            <a:extLst>
              <a:ext uri="{FF2B5EF4-FFF2-40B4-BE49-F238E27FC236}">
                <a16:creationId xmlns:a16="http://schemas.microsoft.com/office/drawing/2014/main" id="{5C31CB29-3ECB-0242-CE95-1C833EB282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9906" y="7014230"/>
            <a:ext cx="994780" cy="1386169"/>
          </a:xfrm>
          <a:prstGeom prst="rect">
            <a:avLst/>
          </a:prstGeom>
        </p:spPr>
      </p:pic>
      <p:pic>
        <p:nvPicPr>
          <p:cNvPr id="33" name="Grafik 32" descr="Ein Bild, das Grafiken, Symbol, Kunst, Schrift enthält.&#10;&#10;KI-generierte Inhalte können fehlerhaft sein.">
            <a:extLst>
              <a:ext uri="{FF2B5EF4-FFF2-40B4-BE49-F238E27FC236}">
                <a16:creationId xmlns:a16="http://schemas.microsoft.com/office/drawing/2014/main" id="{A18E38DE-8170-2FB8-0D01-6659085CCE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422" y="4961052"/>
            <a:ext cx="1675837" cy="1203165"/>
          </a:xfrm>
          <a:prstGeom prst="rect">
            <a:avLst/>
          </a:prstGeom>
        </p:spPr>
      </p:pic>
      <p:pic>
        <p:nvPicPr>
          <p:cNvPr id="35" name="Grafik 34" descr="Ein Bild, das Grafiken, Design, Schlagring enthält.&#10;&#10;KI-generierte Inhalte können fehlerhaft sein.">
            <a:extLst>
              <a:ext uri="{FF2B5EF4-FFF2-40B4-BE49-F238E27FC236}">
                <a16:creationId xmlns:a16="http://schemas.microsoft.com/office/drawing/2014/main" id="{AD48377C-E340-F5B3-7913-B839D26A82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058" y="4977419"/>
            <a:ext cx="1816099" cy="1318353"/>
          </a:xfrm>
          <a:prstGeom prst="rect">
            <a:avLst/>
          </a:prstGeom>
        </p:spPr>
      </p:pic>
      <p:pic>
        <p:nvPicPr>
          <p:cNvPr id="37" name="Grafik 36" descr="Ein Bild, das Schrift, Grafiken, Symbol, Logo enthält.&#10;&#10;KI-generierte Inhalte können fehlerhaft sein.">
            <a:extLst>
              <a:ext uri="{FF2B5EF4-FFF2-40B4-BE49-F238E27FC236}">
                <a16:creationId xmlns:a16="http://schemas.microsoft.com/office/drawing/2014/main" id="{F518F154-F938-A64E-62AC-39D70A0685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908" y="5011248"/>
            <a:ext cx="1595548" cy="1200191"/>
          </a:xfrm>
          <a:prstGeom prst="rect">
            <a:avLst/>
          </a:prstGeom>
        </p:spPr>
      </p:pic>
      <p:pic>
        <p:nvPicPr>
          <p:cNvPr id="39" name="Grafik 38" descr="Ein Bild, das Entwurf, Grafiken, Kunst, Design enthält.&#10;&#10;KI-generierte Inhalte können fehlerhaft sein.">
            <a:extLst>
              <a:ext uri="{FF2B5EF4-FFF2-40B4-BE49-F238E27FC236}">
                <a16:creationId xmlns:a16="http://schemas.microsoft.com/office/drawing/2014/main" id="{BCB07C83-96F6-C81D-AC38-A7FF26E655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956" y="5090941"/>
            <a:ext cx="1473973" cy="1091307"/>
          </a:xfrm>
          <a:prstGeom prst="rect">
            <a:avLst/>
          </a:prstGeom>
        </p:spPr>
      </p:pic>
      <p:pic>
        <p:nvPicPr>
          <p:cNvPr id="41" name="Grafik 40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54A1C55F-9E46-54AD-145E-5FD8F6D6DE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89" y="2931003"/>
            <a:ext cx="1224150" cy="1170341"/>
          </a:xfrm>
          <a:prstGeom prst="rect">
            <a:avLst/>
          </a:prstGeom>
        </p:spPr>
      </p:pic>
      <p:pic>
        <p:nvPicPr>
          <p:cNvPr id="43" name="Grafik 42" descr="Ein Bild, das Grafiken, Symbol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BC3415AF-067A-FB75-A8C9-2699BEBBFD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630" y="2949185"/>
            <a:ext cx="1224150" cy="1170341"/>
          </a:xfrm>
          <a:prstGeom prst="rect">
            <a:avLst/>
          </a:prstGeom>
        </p:spPr>
      </p:pic>
      <p:pic>
        <p:nvPicPr>
          <p:cNvPr id="45" name="Grafik 44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97DF2EC8-74C6-7EED-35CF-33483CF906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571" y="6750555"/>
            <a:ext cx="1816100" cy="1828800"/>
          </a:xfrm>
          <a:prstGeom prst="rect">
            <a:avLst/>
          </a:prstGeom>
        </p:spPr>
      </p:pic>
      <p:pic>
        <p:nvPicPr>
          <p:cNvPr id="47" name="Grafik 46" descr="Ein Bild, das Grafiken, Kreis, Schrift, Symbol enthält.&#10;&#10;KI-generierte Inhalte können fehlerhaft sein.">
            <a:extLst>
              <a:ext uri="{FF2B5EF4-FFF2-40B4-BE49-F238E27FC236}">
                <a16:creationId xmlns:a16="http://schemas.microsoft.com/office/drawing/2014/main" id="{229E4B45-BE8A-5087-A9FD-5348EBDFA7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25" y="2955927"/>
            <a:ext cx="1143152" cy="1221450"/>
          </a:xfrm>
          <a:prstGeom prst="rect">
            <a:avLst/>
          </a:prstGeom>
        </p:spPr>
      </p:pic>
      <p:pic>
        <p:nvPicPr>
          <p:cNvPr id="49" name="Grafik 48" descr="Ein Bild, das Grafiken, Schrift, Symbol, Kreis enthält.&#10;&#10;KI-generierte Inhalte können fehlerhaft sein.">
            <a:extLst>
              <a:ext uri="{FF2B5EF4-FFF2-40B4-BE49-F238E27FC236}">
                <a16:creationId xmlns:a16="http://schemas.microsoft.com/office/drawing/2014/main" id="{AC222AAE-7ED0-F707-C8DC-E9C69B0691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139" y="2812619"/>
            <a:ext cx="1147639" cy="1446340"/>
          </a:xfrm>
          <a:prstGeom prst="rect">
            <a:avLst/>
          </a:prstGeom>
        </p:spPr>
      </p:pic>
      <p:pic>
        <p:nvPicPr>
          <p:cNvPr id="51" name="Grafik 50" descr="Ein Bild, das Kreis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6DC72DC1-F9EB-B877-0209-4D6C12D886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875" y="3060284"/>
            <a:ext cx="1032876" cy="1032876"/>
          </a:xfrm>
          <a:prstGeom prst="rect">
            <a:avLst/>
          </a:prstGeom>
        </p:spPr>
      </p:pic>
      <p:pic>
        <p:nvPicPr>
          <p:cNvPr id="53" name="Grafik 52" descr="Ein Bild, das Grafiken, Symbol, Kreis, Schrift enthält.&#10;&#10;KI-generierte Inhalte können fehlerhaft sein.">
            <a:extLst>
              <a:ext uri="{FF2B5EF4-FFF2-40B4-BE49-F238E27FC236}">
                <a16:creationId xmlns:a16="http://schemas.microsoft.com/office/drawing/2014/main" id="{6B14EDFF-2014-97D9-2E86-F9AB8A16D8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086" y="2918207"/>
            <a:ext cx="1147640" cy="12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57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7DCF8-5902-92E2-51AE-83D262EA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1B41FC-FEAD-1660-8E2B-121752914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4" descr="Ein Bild, das Screenshot, Rechteck, Flieder, Quadrat enthält.&#10;&#10;KI-generierte Inhalte können fehlerhaft sein.">
            <a:extLst>
              <a:ext uri="{FF2B5EF4-FFF2-40B4-BE49-F238E27FC236}">
                <a16:creationId xmlns:a16="http://schemas.microsoft.com/office/drawing/2014/main" id="{C31C12C7-895E-04EF-E69E-2D8748F8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49538" y="-2189211"/>
            <a:ext cx="10691816" cy="15070233"/>
          </a:xfrm>
          <a:prstGeom prst="rect">
            <a:avLst/>
          </a:prstGeom>
        </p:spPr>
      </p:pic>
      <p:sp>
        <p:nvSpPr>
          <p:cNvPr id="5" name="ZoneTexte 5">
            <a:extLst>
              <a:ext uri="{FF2B5EF4-FFF2-40B4-BE49-F238E27FC236}">
                <a16:creationId xmlns:a16="http://schemas.microsoft.com/office/drawing/2014/main" id="{6DBF33D2-C982-A0F3-1CBF-6CBF8AC06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18" y="4468742"/>
            <a:ext cx="137579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5400" dirty="0" err="1">
                <a:solidFill>
                  <a:schemeClr val="bg1"/>
                </a:solidFill>
                <a:latin typeface="GT Maru Black" pitchFamily="2" charset="77"/>
              </a:rPr>
              <a:t>Material</a:t>
            </a:r>
            <a: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5400" dirty="0" err="1">
                <a:solidFill>
                  <a:schemeClr val="bg1"/>
                </a:solidFill>
                <a:latin typeface="GT Maru Black" pitchFamily="2" charset="77"/>
              </a:rPr>
              <a:t>zum</a:t>
            </a:r>
            <a: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5400" dirty="0" err="1">
                <a:solidFill>
                  <a:schemeClr val="bg1"/>
                </a:solidFill>
                <a:latin typeface="GT Maru Black" pitchFamily="2" charset="77"/>
              </a:rPr>
              <a:t>ausdrucken</a:t>
            </a:r>
            <a:endParaRPr lang="de-CH" altLang="de-DE" sz="5400" dirty="0">
              <a:solidFill>
                <a:schemeClr val="bg1"/>
              </a:solidFill>
              <a:latin typeface="GT Maru Blac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261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62B6792-9217-D8B5-AE1C-0C3FFA40EA4F}"/>
              </a:ext>
            </a:extLst>
          </p:cNvPr>
          <p:cNvGraphicFramePr>
            <a:graphicFrameLocks noGrp="1"/>
          </p:cNvGraphicFramePr>
          <p:nvPr/>
        </p:nvGraphicFramePr>
        <p:xfrm>
          <a:off x="738078" y="2743522"/>
          <a:ext cx="13643200" cy="6159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1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6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9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Freizeitaktivität</a:t>
                      </a:r>
                      <a:endParaRPr lang="fr-CH" sz="19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Wohlbefinden</a:t>
                      </a:r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? 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Preis?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Zeitpunkt</a:t>
                      </a:r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9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e 1">
            <a:extLst>
              <a:ext uri="{FF2B5EF4-FFF2-40B4-BE49-F238E27FC236}">
                <a16:creationId xmlns:a16="http://schemas.microsoft.com/office/drawing/2014/main" id="{433618AD-E3A7-1F40-64B8-84031977C2BC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6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CE2B74B6-0ED0-1966-59DF-F8168C2B7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4">
              <a:extLst>
                <a:ext uri="{FF2B5EF4-FFF2-40B4-BE49-F238E27FC236}">
                  <a16:creationId xmlns:a16="http://schemas.microsoft.com/office/drawing/2014/main" id="{72FDF9E2-85AE-F17F-7A5A-B5327902C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chemeClr val="bg1"/>
                  </a:solidFill>
                  <a:latin typeface="GT Maru Black" pitchFamily="2" charset="77"/>
                </a:rPr>
                <a:t>Material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sp>
        <p:nvSpPr>
          <p:cNvPr id="3" name="ZoneTexte 5">
            <a:extLst>
              <a:ext uri="{FF2B5EF4-FFF2-40B4-BE49-F238E27FC236}">
                <a16:creationId xmlns:a16="http://schemas.microsoft.com/office/drawing/2014/main" id="{C922B2F3-DC06-2C51-3A33-B8236A791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200" dirty="0" err="1">
                <a:latin typeface="GT Maru Medium" pitchFamily="2" charset="77"/>
              </a:rPr>
              <a:t>Über</a:t>
            </a:r>
            <a:r>
              <a:rPr lang="fr-CH" altLang="de-DE" sz="3200" dirty="0">
                <a:latin typeface="GT Maru Medium" pitchFamily="2" charset="77"/>
              </a:rPr>
              <a:t> die </a:t>
            </a:r>
            <a:r>
              <a:rPr lang="fr-CH" altLang="de-DE" sz="3200" dirty="0" err="1">
                <a:latin typeface="GT Maru Medium" pitchFamily="2" charset="77"/>
              </a:rPr>
              <a:t>eigene</a:t>
            </a:r>
            <a:r>
              <a:rPr lang="fr-CH" altLang="de-DE" sz="3200" dirty="0">
                <a:latin typeface="GT Maru Medium" pitchFamily="2" charset="77"/>
              </a:rPr>
              <a:t> </a:t>
            </a:r>
            <a:r>
              <a:rPr lang="fr-CH" altLang="de-DE" sz="3200" dirty="0" err="1">
                <a:latin typeface="GT Maru Medium" pitchFamily="2" charset="77"/>
              </a:rPr>
              <a:t>Freizeit</a:t>
            </a:r>
            <a:r>
              <a:rPr lang="fr-CH" altLang="de-DE" sz="3200" dirty="0">
                <a:latin typeface="GT Maru Medium" pitchFamily="2" charset="77"/>
              </a:rPr>
              <a:t> </a:t>
            </a:r>
            <a:r>
              <a:rPr lang="fr-CH" altLang="de-DE" sz="3200" dirty="0" err="1">
                <a:latin typeface="GT Maru Medium" pitchFamily="2" charset="77"/>
              </a:rPr>
              <a:t>nachdenken</a:t>
            </a:r>
            <a:endParaRPr lang="de-CH" altLang="de-DE" sz="3200" dirty="0">
              <a:latin typeface="GT Maru Medium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90508E-D670-2663-F3EB-4582F3B7A233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2</a:t>
            </a:r>
          </a:p>
        </p:txBody>
      </p:sp>
      <p:pic>
        <p:nvPicPr>
          <p:cNvPr id="2" name="Grafik 1" descr="Ein Bild, das Grafiken, Kreis, Schrift, Symbol enthält.&#10;&#10;KI-generierte Inhalte können fehlerhaft sein.">
            <a:extLst>
              <a:ext uri="{FF2B5EF4-FFF2-40B4-BE49-F238E27FC236}">
                <a16:creationId xmlns:a16="http://schemas.microsoft.com/office/drawing/2014/main" id="{C96DD9F9-9138-2F95-7141-F01FC3DEA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26" y="3034044"/>
            <a:ext cx="853271" cy="911715"/>
          </a:xfrm>
          <a:prstGeom prst="rect">
            <a:avLst/>
          </a:prstGeom>
        </p:spPr>
      </p:pic>
      <p:pic>
        <p:nvPicPr>
          <p:cNvPr id="9" name="Grafik 8" descr="Ein Bild, das Grafiken, Schrift, Symbol, Kreis enthält.&#10;&#10;KI-generierte Inhalte können fehlerhaft sein.">
            <a:extLst>
              <a:ext uri="{FF2B5EF4-FFF2-40B4-BE49-F238E27FC236}">
                <a16:creationId xmlns:a16="http://schemas.microsoft.com/office/drawing/2014/main" id="{BA1701B8-34FF-D6FC-D4AB-F98B8820F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162" y="2916661"/>
            <a:ext cx="853272" cy="1075356"/>
          </a:xfrm>
          <a:prstGeom prst="rect">
            <a:avLst/>
          </a:prstGeom>
        </p:spPr>
      </p:pic>
      <p:pic>
        <p:nvPicPr>
          <p:cNvPr id="10" name="Grafik 9" descr="Ein Bild, das Kreis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2B959C18-88E5-756C-8B9B-B016426D8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391" y="3124604"/>
            <a:ext cx="821155" cy="821155"/>
          </a:xfrm>
          <a:prstGeom prst="rect">
            <a:avLst/>
          </a:prstGeom>
        </p:spPr>
      </p:pic>
      <p:pic>
        <p:nvPicPr>
          <p:cNvPr id="11" name="Grafik 10" descr="Ein Bild, das Grafiken, Symbol, Kreis, Schrift enthält.&#10;&#10;KI-generierte Inhalte können fehlerhaft sein.">
            <a:extLst>
              <a:ext uri="{FF2B5EF4-FFF2-40B4-BE49-F238E27FC236}">
                <a16:creationId xmlns:a16="http://schemas.microsoft.com/office/drawing/2014/main" id="{1A35E4E7-F39A-9093-8E45-F7E6C4CDA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537" y="2973408"/>
            <a:ext cx="912394" cy="973220"/>
          </a:xfrm>
          <a:prstGeom prst="rect">
            <a:avLst/>
          </a:prstGeom>
        </p:spPr>
      </p:pic>
      <p:pic>
        <p:nvPicPr>
          <p:cNvPr id="14" name="Grafik 13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ADAB839D-B274-DC32-52E4-0C0E2573C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5" y="3040535"/>
            <a:ext cx="940053" cy="898732"/>
          </a:xfrm>
          <a:prstGeom prst="rect">
            <a:avLst/>
          </a:prstGeom>
        </p:spPr>
      </p:pic>
      <p:pic>
        <p:nvPicPr>
          <p:cNvPr id="15" name="Grafik 14" descr="Ein Bild, das Grafiken, Symbol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CF886F7F-B086-D485-F9FB-F51C39AD92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172" y="3047027"/>
            <a:ext cx="940053" cy="898732"/>
          </a:xfrm>
          <a:prstGeom prst="rect">
            <a:avLst/>
          </a:prstGeom>
        </p:spPr>
      </p:pic>
      <p:pic>
        <p:nvPicPr>
          <p:cNvPr id="16" name="Grafik 15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CC58C6E9-0D84-C380-148A-173B98CA84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169" y="2537320"/>
            <a:ext cx="1561259" cy="157217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EE3008C-F8F3-0539-3539-2CE5BCA73D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1686" y="3791878"/>
            <a:ext cx="356394" cy="35639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4E2B38D-97ED-E65B-D8E7-EBD1B1113E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2696" y="3753103"/>
            <a:ext cx="356394" cy="35639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FB6D9EB-C78A-B8C3-57A6-9ACEC8C7E3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2567" y="3771838"/>
            <a:ext cx="356394" cy="3563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F38B65E-56EC-F4F0-683F-A41596D92B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81126" y="3756470"/>
            <a:ext cx="356394" cy="35639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1F023D3-7F44-AE92-13BA-DE94BBABAC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6785" y="3771838"/>
            <a:ext cx="356394" cy="35639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1E7A529B-D57C-5ED1-049C-E55EBB2263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93471" y="3756470"/>
            <a:ext cx="356394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96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7E7B1B-B0BD-7ACF-5D09-BA6B36880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ableau 3">
            <a:extLst>
              <a:ext uri="{FF2B5EF4-FFF2-40B4-BE49-F238E27FC236}">
                <a16:creationId xmlns:a16="http://schemas.microsoft.com/office/drawing/2014/main" id="{C647A2B9-F0F9-3E7F-A8FD-CF0FE2765547}"/>
              </a:ext>
            </a:extLst>
          </p:cNvPr>
          <p:cNvGraphicFramePr>
            <a:graphicFrameLocks noGrp="1"/>
          </p:cNvGraphicFramePr>
          <p:nvPr/>
        </p:nvGraphicFramePr>
        <p:xfrm>
          <a:off x="738078" y="2743522"/>
          <a:ext cx="13643200" cy="6159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1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6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9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Freizeitaktivität</a:t>
                      </a:r>
                      <a:endParaRPr lang="fr-CH" sz="19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Wohlbefinden</a:t>
                      </a:r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? 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Preis?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Zeitpunkt</a:t>
                      </a:r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9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76520C56-E2BE-3171-DBB5-3E5177370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141" y="6323433"/>
            <a:ext cx="1098881" cy="109888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7EA3FA2-EF24-419E-D793-BC4D499B4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832" y="6323433"/>
            <a:ext cx="1098881" cy="109888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42772EB-7153-AA4C-38B6-AB349D167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464" y="6516479"/>
            <a:ext cx="712788" cy="712788"/>
          </a:xfrm>
          <a:prstGeom prst="rect">
            <a:avLst/>
          </a:prstGeom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D83BFB03-2F53-9154-51A6-31C5A6651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520" y="6288559"/>
            <a:ext cx="2478422" cy="125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918" tIns="53459" rIns="106918" bIns="5345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fr-CH" altLang="de-DE" sz="3274" b="1" dirty="0" err="1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Tauchen</a:t>
            </a:r>
            <a:endParaRPr lang="de-CH" altLang="de-DE" sz="3274" b="1" dirty="0">
              <a:solidFill>
                <a:srgbClr val="77B9AF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0C823FF-58E7-71CD-B647-5CE63AF1D6F1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3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82749489-50B5-E7ED-E3B3-24E8AE1130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4">
              <a:extLst>
                <a:ext uri="{FF2B5EF4-FFF2-40B4-BE49-F238E27FC236}">
                  <a16:creationId xmlns:a16="http://schemas.microsoft.com/office/drawing/2014/main" id="{DAEF8CDE-99B0-FF1B-06CC-C5B298B9E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chemeClr val="bg1"/>
                  </a:solidFill>
                  <a:latin typeface="GT Maru Black" pitchFamily="2" charset="77"/>
                </a:rPr>
                <a:t>Material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sp>
        <p:nvSpPr>
          <p:cNvPr id="5" name="ZoneTexte 5">
            <a:extLst>
              <a:ext uri="{FF2B5EF4-FFF2-40B4-BE49-F238E27FC236}">
                <a16:creationId xmlns:a16="http://schemas.microsoft.com/office/drawing/2014/main" id="{ABD7DB35-41D2-1406-FABD-ACCB1D1AC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200" dirty="0" err="1">
                <a:latin typeface="GT Maru Medium" pitchFamily="2" charset="77"/>
              </a:rPr>
              <a:t>Schwierigkeiten</a:t>
            </a:r>
            <a:r>
              <a:rPr lang="fr-CH" altLang="de-DE" sz="3200" dirty="0">
                <a:latin typeface="GT Maru Medium" pitchFamily="2" charset="77"/>
              </a:rPr>
              <a:t> in der </a:t>
            </a:r>
            <a:r>
              <a:rPr lang="fr-CH" altLang="de-DE" sz="3200" dirty="0" err="1">
                <a:latin typeface="GT Maru Medium" pitchFamily="2" charset="77"/>
              </a:rPr>
              <a:t>Freizeit</a:t>
            </a:r>
            <a:r>
              <a:rPr lang="fr-CH" altLang="de-DE" sz="3200" dirty="0">
                <a:latin typeface="GT Maru Medium" pitchFamily="2" charset="77"/>
              </a:rPr>
              <a:t> </a:t>
            </a:r>
            <a:r>
              <a:rPr lang="fr-CH" altLang="de-DE" sz="3200" dirty="0" err="1">
                <a:latin typeface="GT Maru Medium" pitchFamily="2" charset="77"/>
              </a:rPr>
              <a:t>besprechen</a:t>
            </a:r>
            <a:endParaRPr lang="de-CH" altLang="de-DE" sz="3200" dirty="0">
              <a:latin typeface="GT Maru Medium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DF1C26-3463-9705-974D-6B3B1C98E749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3</a:t>
            </a:r>
          </a:p>
        </p:txBody>
      </p:sp>
      <p:pic>
        <p:nvPicPr>
          <p:cNvPr id="7" name="Grafik 6" descr="Ein Bild, das Grafiken, Kreis, Schrift, Symbol enthält.&#10;&#10;KI-generierte Inhalte können fehlerhaft sein.">
            <a:extLst>
              <a:ext uri="{FF2B5EF4-FFF2-40B4-BE49-F238E27FC236}">
                <a16:creationId xmlns:a16="http://schemas.microsoft.com/office/drawing/2014/main" id="{6D8A0C77-5B86-9B79-7F4C-4FD260246B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26" y="3034044"/>
            <a:ext cx="853271" cy="911715"/>
          </a:xfrm>
          <a:prstGeom prst="rect">
            <a:avLst/>
          </a:prstGeom>
        </p:spPr>
      </p:pic>
      <p:pic>
        <p:nvPicPr>
          <p:cNvPr id="9" name="Grafik 8" descr="Ein Bild, das Grafiken, Schrift, Symbol, Kreis enthält.&#10;&#10;KI-generierte Inhalte können fehlerhaft sein.">
            <a:extLst>
              <a:ext uri="{FF2B5EF4-FFF2-40B4-BE49-F238E27FC236}">
                <a16:creationId xmlns:a16="http://schemas.microsoft.com/office/drawing/2014/main" id="{00B38086-0264-D1BD-92E5-24A67696B4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162" y="2916661"/>
            <a:ext cx="853272" cy="1075356"/>
          </a:xfrm>
          <a:prstGeom prst="rect">
            <a:avLst/>
          </a:prstGeom>
        </p:spPr>
      </p:pic>
      <p:pic>
        <p:nvPicPr>
          <p:cNvPr id="11" name="Grafik 10" descr="Ein Bild, das Kreis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035400D6-5DC6-43D5-8EBE-F6EF47BF5A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391" y="3124604"/>
            <a:ext cx="821155" cy="821155"/>
          </a:xfrm>
          <a:prstGeom prst="rect">
            <a:avLst/>
          </a:prstGeom>
        </p:spPr>
      </p:pic>
      <p:pic>
        <p:nvPicPr>
          <p:cNvPr id="12" name="Grafik 11" descr="Ein Bild, das Grafiken, Symbol, Kreis, Schrift enthält.&#10;&#10;KI-generierte Inhalte können fehlerhaft sein.">
            <a:extLst>
              <a:ext uri="{FF2B5EF4-FFF2-40B4-BE49-F238E27FC236}">
                <a16:creationId xmlns:a16="http://schemas.microsoft.com/office/drawing/2014/main" id="{86ED7CC5-86AE-7535-8D9C-C0B492D002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537" y="2973408"/>
            <a:ext cx="912394" cy="973220"/>
          </a:xfrm>
          <a:prstGeom prst="rect">
            <a:avLst/>
          </a:prstGeom>
        </p:spPr>
      </p:pic>
      <p:pic>
        <p:nvPicPr>
          <p:cNvPr id="13" name="Grafik 12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CE19AA9E-1228-0580-2EB9-FE623C0FA9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5" y="3040535"/>
            <a:ext cx="940053" cy="898732"/>
          </a:xfrm>
          <a:prstGeom prst="rect">
            <a:avLst/>
          </a:prstGeom>
        </p:spPr>
      </p:pic>
      <p:pic>
        <p:nvPicPr>
          <p:cNvPr id="16" name="Grafik 15" descr="Ein Bild, das Grafiken, Symbol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508CD3BB-2B6B-E5C6-8273-46D3B12DA2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172" y="3047027"/>
            <a:ext cx="940053" cy="898732"/>
          </a:xfrm>
          <a:prstGeom prst="rect">
            <a:avLst/>
          </a:prstGeom>
        </p:spPr>
      </p:pic>
      <p:pic>
        <p:nvPicPr>
          <p:cNvPr id="17" name="Grafik 16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9420EAF4-B1D9-5F9A-CE5F-BBA1996321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169" y="2537320"/>
            <a:ext cx="1561259" cy="157217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01EAA82-7E13-F2EC-E2B6-D4CD1ACFF2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686" y="3791878"/>
            <a:ext cx="356394" cy="35639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92A59B8-AB9C-086E-1457-9203598542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62696" y="3753103"/>
            <a:ext cx="356394" cy="3563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A2CEA40-5E1C-BDB9-B03E-3E02F1062F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2567" y="3771838"/>
            <a:ext cx="356394" cy="35639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0A3367F-5952-EFEB-B264-FAAFE3B412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81126" y="3756470"/>
            <a:ext cx="356394" cy="35639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7B3D935-BF4F-5FEB-BE0D-EF16A0BD20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6785" y="3771838"/>
            <a:ext cx="356394" cy="35639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9F66EB6-2997-8D46-F1D6-BA87B554B7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93471" y="3756470"/>
            <a:ext cx="356394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67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au 3">
            <a:extLst>
              <a:ext uri="{FF2B5EF4-FFF2-40B4-BE49-F238E27FC236}">
                <a16:creationId xmlns:a16="http://schemas.microsoft.com/office/drawing/2014/main" id="{385EC892-304C-83BD-9FC9-25FE878DCE93}"/>
              </a:ext>
            </a:extLst>
          </p:cNvPr>
          <p:cNvGraphicFramePr>
            <a:graphicFrameLocks noGrp="1"/>
          </p:cNvGraphicFramePr>
          <p:nvPr/>
        </p:nvGraphicFramePr>
        <p:xfrm>
          <a:off x="783554" y="4931863"/>
          <a:ext cx="13574519" cy="40919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9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303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Aktivität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</a:t>
                      </a:r>
                    </a:p>
                  </a:txBody>
                  <a:tcPr marL="106918" marR="106918" marT="53451" marB="53451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Wo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 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Wann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Mit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wem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Wie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erfahre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ich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davon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 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Wie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komme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ich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b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</a:b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zur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 </a:t>
                      </a: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Aktivität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 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Assistenz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</a:t>
                      </a:r>
                      <a:endParaRPr lang="fr-CH" sz="21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 err="1">
                          <a:solidFill>
                            <a:srgbClr val="77B9AF"/>
                          </a:solidFill>
                          <a:latin typeface="Century Gothic"/>
                        </a:rPr>
                        <a:t>Inklusiv</a:t>
                      </a: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944"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e 1">
            <a:extLst>
              <a:ext uri="{FF2B5EF4-FFF2-40B4-BE49-F238E27FC236}">
                <a16:creationId xmlns:a16="http://schemas.microsoft.com/office/drawing/2014/main" id="{F43B76E8-3F39-550A-3B0D-7D7A9B9CCBCD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6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AA24E3C3-AF77-C9D6-FE6F-222B89DD0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4">
              <a:extLst>
                <a:ext uri="{FF2B5EF4-FFF2-40B4-BE49-F238E27FC236}">
                  <a16:creationId xmlns:a16="http://schemas.microsoft.com/office/drawing/2014/main" id="{466F7781-2D1B-6BCC-36C2-F2F933DE4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chemeClr val="bg1"/>
                  </a:solidFill>
                  <a:latin typeface="GT Maru Black" pitchFamily="2" charset="77"/>
                </a:rPr>
                <a:t>Material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FB4A2968-60E1-F275-BECE-3A2B0D884B6A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4</a:t>
            </a: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68E164E7-8329-2908-E24A-2481BC265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125" y="293808"/>
            <a:ext cx="12781948" cy="59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3274" dirty="0" err="1">
                <a:latin typeface="GT Maru Medium" pitchFamily="2" charset="77"/>
              </a:rPr>
              <a:t>Zusammen</a:t>
            </a:r>
            <a:r>
              <a:rPr lang="fr-CH" altLang="de-DE" sz="3274" dirty="0">
                <a:latin typeface="GT Maru Medium" pitchFamily="2" charset="77"/>
              </a:rPr>
              <a:t> </a:t>
            </a:r>
            <a:r>
              <a:rPr lang="fr-CH" altLang="de-DE" sz="3274" dirty="0" err="1">
                <a:latin typeface="GT Maru Medium" pitchFamily="2" charset="77"/>
              </a:rPr>
              <a:t>neue</a:t>
            </a:r>
            <a:r>
              <a:rPr lang="fr-CH" altLang="de-DE" sz="3274" dirty="0">
                <a:latin typeface="GT Maru Medium" pitchFamily="2" charset="77"/>
              </a:rPr>
              <a:t> </a:t>
            </a:r>
            <a:r>
              <a:rPr lang="fr-CH" altLang="de-DE" sz="3274" dirty="0" err="1">
                <a:latin typeface="GT Maru Medium" pitchFamily="2" charset="77"/>
              </a:rPr>
              <a:t>Ideen</a:t>
            </a:r>
            <a:r>
              <a:rPr lang="fr-CH" altLang="de-DE" sz="3274" dirty="0">
                <a:latin typeface="GT Maru Medium" pitchFamily="2" charset="77"/>
              </a:rPr>
              <a:t> </a:t>
            </a:r>
            <a:r>
              <a:rPr lang="fr-CH" altLang="de-DE" sz="3274" dirty="0" err="1">
                <a:latin typeface="GT Maru Medium" pitchFamily="2" charset="77"/>
              </a:rPr>
              <a:t>entwickeln</a:t>
            </a:r>
            <a:endParaRPr lang="de-CH" altLang="de-DE" sz="3274" dirty="0">
              <a:latin typeface="GT Maru Medium" pitchFamily="2" charset="77"/>
            </a:endParaRPr>
          </a:p>
        </p:txBody>
      </p:sp>
      <p:pic>
        <p:nvPicPr>
          <p:cNvPr id="2" name="Grafik 1" descr="Ein Bild, das Fahrradreifen, Rad, Fahrradrahmen, Bike enthält.&#10;&#10;KI-generierte Inhalte können fehlerhaft sein.">
            <a:extLst>
              <a:ext uri="{FF2B5EF4-FFF2-40B4-BE49-F238E27FC236}">
                <a16:creationId xmlns:a16="http://schemas.microsoft.com/office/drawing/2014/main" id="{46718F68-FF28-696D-E163-A29D824C3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30" y="3539782"/>
            <a:ext cx="1573943" cy="938112"/>
          </a:xfrm>
          <a:prstGeom prst="rect">
            <a:avLst/>
          </a:prstGeom>
        </p:spPr>
      </p:pic>
      <p:pic>
        <p:nvPicPr>
          <p:cNvPr id="4" name="Grafik 3" descr="Ein Bild, das Grafiken, Symbol, Kunst, Schrift enthält.&#10;&#10;KI-generierte Inhalte können fehlerhaft sein.">
            <a:extLst>
              <a:ext uri="{FF2B5EF4-FFF2-40B4-BE49-F238E27FC236}">
                <a16:creationId xmlns:a16="http://schemas.microsoft.com/office/drawing/2014/main" id="{66FE8202-0C39-EB75-7CA5-8B730C768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177" y="3420451"/>
            <a:ext cx="1422457" cy="1021251"/>
          </a:xfrm>
          <a:prstGeom prst="rect">
            <a:avLst/>
          </a:prstGeom>
        </p:spPr>
      </p:pic>
      <p:pic>
        <p:nvPicPr>
          <p:cNvPr id="9" name="Grafik 8" descr="Ein Bild, das Grafiken, Design, Schlagring enthält.&#10;&#10;KI-generierte Inhalte können fehlerhaft sein.">
            <a:extLst>
              <a:ext uri="{FF2B5EF4-FFF2-40B4-BE49-F238E27FC236}">
                <a16:creationId xmlns:a16="http://schemas.microsoft.com/office/drawing/2014/main" id="{FB436CA2-4A33-8567-EE9B-69BDA43DB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730" y="3411680"/>
            <a:ext cx="1634294" cy="1186376"/>
          </a:xfrm>
          <a:prstGeom prst="rect">
            <a:avLst/>
          </a:prstGeom>
        </p:spPr>
      </p:pic>
      <p:pic>
        <p:nvPicPr>
          <p:cNvPr id="10" name="Grafik 9" descr="Ein Bild, das Schrift, Grafiken, Symbol, Logo enthält.&#10;&#10;KI-generierte Inhalte können fehlerhaft sein.">
            <a:extLst>
              <a:ext uri="{FF2B5EF4-FFF2-40B4-BE49-F238E27FC236}">
                <a16:creationId xmlns:a16="http://schemas.microsoft.com/office/drawing/2014/main" id="{E29C0546-51AC-7D15-4F2E-A3C0DC6D00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836" y="3461285"/>
            <a:ext cx="1435100" cy="1079500"/>
          </a:xfrm>
          <a:prstGeom prst="rect">
            <a:avLst/>
          </a:prstGeom>
        </p:spPr>
      </p:pic>
      <p:pic>
        <p:nvPicPr>
          <p:cNvPr id="11" name="Grafik 10" descr="Ein Bild, das Entwurf, Grafiken, Kunst, Design enthält.&#10;&#10;KI-generierte Inhalte können fehlerhaft sein.">
            <a:extLst>
              <a:ext uri="{FF2B5EF4-FFF2-40B4-BE49-F238E27FC236}">
                <a16:creationId xmlns:a16="http://schemas.microsoft.com/office/drawing/2014/main" id="{27F92AF6-37A8-DF5D-E93C-6EAC1779E5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5164" y="3539255"/>
            <a:ext cx="1320800" cy="977900"/>
          </a:xfrm>
          <a:prstGeom prst="rect">
            <a:avLst/>
          </a:prstGeom>
        </p:spPr>
      </p:pic>
      <p:pic>
        <p:nvPicPr>
          <p:cNvPr id="12" name="Grafik 11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7D355ED0-85CE-4547-F213-F0E185BF8C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950" y="3411680"/>
            <a:ext cx="1073617" cy="1026425"/>
          </a:xfrm>
          <a:prstGeom prst="rect">
            <a:avLst/>
          </a:prstGeom>
        </p:spPr>
      </p:pic>
      <p:pic>
        <p:nvPicPr>
          <p:cNvPr id="13" name="Grafik 12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6F782F87-C133-6FEE-E913-B5833CBB16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335" y="3229427"/>
            <a:ext cx="1332789" cy="13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08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au 3">
            <a:extLst>
              <a:ext uri="{FF2B5EF4-FFF2-40B4-BE49-F238E27FC236}">
                <a16:creationId xmlns:a16="http://schemas.microsoft.com/office/drawing/2014/main" id="{89496C92-11BE-CB54-776F-495A0DC151AF}"/>
              </a:ext>
            </a:extLst>
          </p:cNvPr>
          <p:cNvGraphicFramePr>
            <a:graphicFrameLocks noGrp="1"/>
          </p:cNvGraphicFramePr>
          <p:nvPr/>
        </p:nvGraphicFramePr>
        <p:xfrm>
          <a:off x="774423" y="3044246"/>
          <a:ext cx="13317315" cy="59783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3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3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92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98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716586"/>
                  </a:ext>
                </a:extLst>
              </a:tr>
              <a:tr h="2520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Freizeitaktivität</a:t>
                      </a:r>
                      <a:endParaRPr lang="fr-CH" sz="14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  <a:p>
                      <a:pPr lvl="0" algn="l">
                        <a:buNone/>
                      </a:pPr>
                      <a:endParaRPr lang="fr-CH" sz="14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vert="vert27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Wohlbefinden</a:t>
                      </a:r>
                      <a:r>
                        <a:rPr lang="fr-CH" sz="14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?</a:t>
                      </a:r>
                    </a:p>
                    <a:p>
                      <a:pPr lvl="0" algn="l">
                        <a:buNone/>
                      </a:pPr>
                      <a:endParaRPr lang="fr-CH" sz="14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Preis?</a:t>
                      </a:r>
                    </a:p>
                    <a:p>
                      <a:pPr lvl="0" algn="l">
                        <a:buNone/>
                      </a:pPr>
                      <a:endParaRPr lang="fr-CH" sz="14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Zeitpunkt</a:t>
                      </a:r>
                      <a:r>
                        <a:rPr lang="fr-CH" sz="14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?</a:t>
                      </a:r>
                    </a:p>
                    <a:p>
                      <a:pPr lvl="0" algn="l">
                        <a:buNone/>
                      </a:pPr>
                      <a:endParaRPr lang="fr-CH" sz="14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19163"/>
                  </a:ext>
                </a:extLst>
              </a:tr>
            </a:tbl>
          </a:graphicData>
        </a:graphic>
      </p:graphicFrame>
      <p:sp>
        <p:nvSpPr>
          <p:cNvPr id="24580" name="ZoneTexte 3">
            <a:extLst>
              <a:ext uri="{FF2B5EF4-FFF2-40B4-BE49-F238E27FC236}">
                <a16:creationId xmlns:a16="http://schemas.microsoft.com/office/drawing/2014/main" id="{97BB5AD4-1A67-0312-882F-D93D950BB406}"/>
              </a:ext>
            </a:extLst>
          </p:cNvPr>
          <p:cNvSpPr txBox="1">
            <a:spLocks noChangeArrowheads="1"/>
          </p:cNvSpPr>
          <p:nvPr/>
        </p:nvSpPr>
        <p:spPr bwMode="auto">
          <a:xfrm rot="2049969">
            <a:off x="12424822" y="2262668"/>
            <a:ext cx="1950884" cy="5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923" b="1">
                <a:solidFill>
                  <a:schemeClr val="bg1"/>
                </a:solidFill>
              </a:rPr>
              <a:t>Erklärung</a:t>
            </a:r>
            <a:endParaRPr lang="de-CH" altLang="de-DE" sz="2923" b="1">
              <a:solidFill>
                <a:schemeClr val="bg1"/>
              </a:solidFill>
            </a:endParaRPr>
          </a:p>
        </p:txBody>
      </p:sp>
      <p:grpSp>
        <p:nvGrpSpPr>
          <p:cNvPr id="5" name="Groupe 1">
            <a:extLst>
              <a:ext uri="{FF2B5EF4-FFF2-40B4-BE49-F238E27FC236}">
                <a16:creationId xmlns:a16="http://schemas.microsoft.com/office/drawing/2014/main" id="{217CEFAE-3D4A-D6D9-980B-7395A724F5B4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6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5EEA90DB-C3AC-1829-FF2E-5F9506483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4">
              <a:extLst>
                <a:ext uri="{FF2B5EF4-FFF2-40B4-BE49-F238E27FC236}">
                  <a16:creationId xmlns:a16="http://schemas.microsoft.com/office/drawing/2014/main" id="{8EA0995B-121A-0C48-4E2D-3C96ADA95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chemeClr val="bg1"/>
                  </a:solidFill>
                  <a:latin typeface="GT Maru Black" pitchFamily="2" charset="77"/>
                </a:rPr>
                <a:t>Material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sp>
        <p:nvSpPr>
          <p:cNvPr id="9" name="ZoneTexte 5">
            <a:extLst>
              <a:ext uri="{FF2B5EF4-FFF2-40B4-BE49-F238E27FC236}">
                <a16:creationId xmlns:a16="http://schemas.microsoft.com/office/drawing/2014/main" id="{0D88770E-CD9B-D0E8-4123-5BBDED716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125" y="293808"/>
            <a:ext cx="12781948" cy="59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274" dirty="0">
                <a:latin typeface="GT Maru Medium" pitchFamily="2" charset="77"/>
              </a:rPr>
              <a:t>Sind die </a:t>
            </a:r>
            <a:r>
              <a:rPr lang="fr-CH" altLang="de-DE" sz="3274" dirty="0" err="1">
                <a:latin typeface="GT Maru Medium" pitchFamily="2" charset="77"/>
              </a:rPr>
              <a:t>neuen</a:t>
            </a:r>
            <a:r>
              <a:rPr lang="fr-CH" altLang="de-DE" sz="3274" dirty="0">
                <a:latin typeface="GT Maru Medium" pitchFamily="2" charset="77"/>
              </a:rPr>
              <a:t> </a:t>
            </a:r>
            <a:r>
              <a:rPr lang="fr-CH" altLang="de-DE" sz="3274" dirty="0" err="1">
                <a:latin typeface="GT Maru Medium" pitchFamily="2" charset="77"/>
              </a:rPr>
              <a:t>Aktivitäten</a:t>
            </a:r>
            <a:r>
              <a:rPr lang="fr-CH" altLang="de-DE" sz="3274" dirty="0">
                <a:latin typeface="GT Maru Medium" pitchFamily="2" charset="77"/>
              </a:rPr>
              <a:t> </a:t>
            </a:r>
            <a:r>
              <a:rPr lang="fr-CH" altLang="de-DE" sz="3274" dirty="0" err="1">
                <a:latin typeface="GT Maru Medium" pitchFamily="2" charset="77"/>
              </a:rPr>
              <a:t>umsetzbar</a:t>
            </a:r>
            <a:r>
              <a:rPr lang="fr-CH" altLang="de-DE" sz="3274" dirty="0">
                <a:latin typeface="GT Maru Medium" pitchFamily="2" charset="77"/>
              </a:rPr>
              <a:t>?</a:t>
            </a:r>
            <a:endParaRPr lang="de-CH" altLang="de-DE" sz="3274" dirty="0">
              <a:latin typeface="GT Maru Medium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1AB493-CF66-B92A-77C2-838864FF21C2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5</a:t>
            </a:r>
          </a:p>
        </p:txBody>
      </p:sp>
      <p:pic>
        <p:nvPicPr>
          <p:cNvPr id="2" name="Grafik 1" descr="Ein Bild, das Grafiken, Kreis, Schrift, Symbol enthält.&#10;&#10;KI-generierte Inhalte können fehlerhaft sein.">
            <a:extLst>
              <a:ext uri="{FF2B5EF4-FFF2-40B4-BE49-F238E27FC236}">
                <a16:creationId xmlns:a16="http://schemas.microsoft.com/office/drawing/2014/main" id="{83D03610-7BE5-B59C-72A7-D1B5895CB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69848" y="6857648"/>
            <a:ext cx="853271" cy="911715"/>
          </a:xfrm>
          <a:prstGeom prst="rect">
            <a:avLst/>
          </a:prstGeom>
        </p:spPr>
      </p:pic>
      <p:pic>
        <p:nvPicPr>
          <p:cNvPr id="3" name="Grafik 2" descr="Ein Bild, das Grafiken, Schrift, Symbol, Kreis enthält.&#10;&#10;KI-generierte Inhalte können fehlerhaft sein.">
            <a:extLst>
              <a:ext uri="{FF2B5EF4-FFF2-40B4-BE49-F238E27FC236}">
                <a16:creationId xmlns:a16="http://schemas.microsoft.com/office/drawing/2014/main" id="{D9E9E497-5F08-7D12-83B1-7A5603EFA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69848" y="7939586"/>
            <a:ext cx="853272" cy="1075356"/>
          </a:xfrm>
          <a:prstGeom prst="rect">
            <a:avLst/>
          </a:prstGeom>
        </p:spPr>
      </p:pic>
      <p:pic>
        <p:nvPicPr>
          <p:cNvPr id="11" name="Grafik 10" descr="Ein Bild, das Kreis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9AA661AE-4816-5B2F-AA47-8DF397E06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42374" y="6918986"/>
            <a:ext cx="821155" cy="821155"/>
          </a:xfrm>
          <a:prstGeom prst="rect">
            <a:avLst/>
          </a:prstGeom>
        </p:spPr>
      </p:pic>
      <p:pic>
        <p:nvPicPr>
          <p:cNvPr id="12" name="Grafik 11" descr="Ein Bild, das Grafiken, Symbol, Kreis, Schrift enthält.&#10;&#10;KI-generierte Inhalte können fehlerhaft sein.">
            <a:extLst>
              <a:ext uri="{FF2B5EF4-FFF2-40B4-BE49-F238E27FC236}">
                <a16:creationId xmlns:a16="http://schemas.microsoft.com/office/drawing/2014/main" id="{A1B353E4-3F6A-404B-F3FB-B62E2315EC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14080" y="8020215"/>
            <a:ext cx="912394" cy="973220"/>
          </a:xfrm>
          <a:prstGeom prst="rect">
            <a:avLst/>
          </a:prstGeom>
        </p:spPr>
      </p:pic>
      <p:pic>
        <p:nvPicPr>
          <p:cNvPr id="13" name="Grafik 12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50453FAB-C8CC-9C66-77A9-409A51323D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15421" y="6864138"/>
            <a:ext cx="940053" cy="898732"/>
          </a:xfrm>
          <a:prstGeom prst="rect">
            <a:avLst/>
          </a:prstGeom>
        </p:spPr>
      </p:pic>
      <p:pic>
        <p:nvPicPr>
          <p:cNvPr id="14" name="Grafik 13" descr="Ein Bild, das Grafiken, Symbol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2F2C2C94-3E3D-57DF-7AE4-80FAF7A809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15420" y="8065868"/>
            <a:ext cx="940053" cy="898732"/>
          </a:xfrm>
          <a:prstGeom prst="rect">
            <a:avLst/>
          </a:prstGeom>
        </p:spPr>
      </p:pic>
      <p:pic>
        <p:nvPicPr>
          <p:cNvPr id="15" name="Grafik 14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C32B3FEF-A971-F707-A6E7-F7A27A4BFF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84362" y="6961725"/>
            <a:ext cx="1561259" cy="157217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DD5C944-A4E6-83C5-9311-BC9BB5035E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5332" y="7991041"/>
            <a:ext cx="356394" cy="35639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83DABCA-50F3-57FC-7B9E-F5457258DB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5332" y="6843477"/>
            <a:ext cx="356394" cy="35639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DE90EBB-DA12-FBAD-3AAA-0178CD1F34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9812" y="7991041"/>
            <a:ext cx="356394" cy="35639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8C752D4-2565-4E27-9B63-0DD145632F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9812" y="6843477"/>
            <a:ext cx="356394" cy="35639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771F5DD-181F-8A79-63D1-51617E8796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2692" y="7991041"/>
            <a:ext cx="356394" cy="3563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F69B915-B7DC-D9D2-9251-EA1E1343E7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2692" y="6843477"/>
            <a:ext cx="356394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29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ZoneTexte 3">
            <a:extLst>
              <a:ext uri="{FF2B5EF4-FFF2-40B4-BE49-F238E27FC236}">
                <a16:creationId xmlns:a16="http://schemas.microsoft.com/office/drawing/2014/main" id="{97BB5AD4-1A67-0312-882F-D93D950BB406}"/>
              </a:ext>
            </a:extLst>
          </p:cNvPr>
          <p:cNvSpPr txBox="1">
            <a:spLocks noChangeArrowheads="1"/>
          </p:cNvSpPr>
          <p:nvPr/>
        </p:nvSpPr>
        <p:spPr bwMode="auto">
          <a:xfrm rot="2049969">
            <a:off x="12424822" y="2262668"/>
            <a:ext cx="1950884" cy="5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923" b="1">
                <a:solidFill>
                  <a:schemeClr val="bg1"/>
                </a:solidFill>
              </a:rPr>
              <a:t>Erklärung</a:t>
            </a:r>
            <a:endParaRPr lang="de-CH" altLang="de-DE" sz="2923" b="1">
              <a:solidFill>
                <a:schemeClr val="bg1"/>
              </a:solidFill>
            </a:endParaRPr>
          </a:p>
        </p:txBody>
      </p:sp>
      <p:grpSp>
        <p:nvGrpSpPr>
          <p:cNvPr id="14" name="Groupe 1">
            <a:extLst>
              <a:ext uri="{FF2B5EF4-FFF2-40B4-BE49-F238E27FC236}">
                <a16:creationId xmlns:a16="http://schemas.microsoft.com/office/drawing/2014/main" id="{F5824D5D-46AA-84EC-3D50-9B21763EF77C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22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060468E9-6D2D-38CB-2753-5978DA4E8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ZoneTexte 4">
              <a:extLst>
                <a:ext uri="{FF2B5EF4-FFF2-40B4-BE49-F238E27FC236}">
                  <a16:creationId xmlns:a16="http://schemas.microsoft.com/office/drawing/2014/main" id="{3F653F6C-6798-4765-3775-87DB8404F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chemeClr val="bg1"/>
                  </a:solidFill>
                  <a:latin typeface="GT Maru Black" pitchFamily="2" charset="77"/>
                </a:rPr>
                <a:t>Material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sp>
        <p:nvSpPr>
          <p:cNvPr id="9" name="ZoneTexte 5">
            <a:extLst>
              <a:ext uri="{FF2B5EF4-FFF2-40B4-BE49-F238E27FC236}">
                <a16:creationId xmlns:a16="http://schemas.microsoft.com/office/drawing/2014/main" id="{1DCB7F34-4743-3300-EFCB-F28AAB3DC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125" y="293808"/>
            <a:ext cx="12781948" cy="59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274" dirty="0">
                <a:latin typeface="GT Maru Medium" pitchFamily="2" charset="77"/>
              </a:rPr>
              <a:t>Sind die </a:t>
            </a:r>
            <a:r>
              <a:rPr lang="fr-CH" altLang="de-DE" sz="3274" dirty="0" err="1">
                <a:latin typeface="GT Maru Medium" pitchFamily="2" charset="77"/>
              </a:rPr>
              <a:t>neuen</a:t>
            </a:r>
            <a:r>
              <a:rPr lang="fr-CH" altLang="de-DE" sz="3274" dirty="0">
                <a:latin typeface="GT Maru Medium" pitchFamily="2" charset="77"/>
              </a:rPr>
              <a:t> </a:t>
            </a:r>
            <a:r>
              <a:rPr lang="fr-CH" altLang="de-DE" sz="3274" dirty="0" err="1">
                <a:latin typeface="GT Maru Medium" pitchFamily="2" charset="77"/>
              </a:rPr>
              <a:t>Aktivitäten</a:t>
            </a:r>
            <a:r>
              <a:rPr lang="fr-CH" altLang="de-DE" sz="3274" dirty="0">
                <a:latin typeface="GT Maru Medium" pitchFamily="2" charset="77"/>
              </a:rPr>
              <a:t> </a:t>
            </a:r>
            <a:r>
              <a:rPr lang="fr-CH" altLang="de-DE" sz="3274" dirty="0" err="1">
                <a:latin typeface="GT Maru Medium" pitchFamily="2" charset="77"/>
              </a:rPr>
              <a:t>umsetzbar</a:t>
            </a:r>
            <a:r>
              <a:rPr lang="fr-CH" altLang="de-DE" sz="3274" dirty="0">
                <a:latin typeface="GT Maru Medium" pitchFamily="2" charset="77"/>
              </a:rPr>
              <a:t>?</a:t>
            </a:r>
            <a:endParaRPr lang="de-CH" altLang="de-DE" sz="3274" dirty="0">
              <a:latin typeface="GT Maru Medium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F435B6-D4DA-AD57-F250-D2749C7FE4BB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5</a:t>
            </a:r>
          </a:p>
        </p:txBody>
      </p:sp>
      <p:pic>
        <p:nvPicPr>
          <p:cNvPr id="3" name="Grafik 2" descr="Ein Bild, das Grafiken, Symbol, Clipart, Schrift enthält.&#10;&#10;KI-generierte Inhalte können fehlerhaft sein.">
            <a:extLst>
              <a:ext uri="{FF2B5EF4-FFF2-40B4-BE49-F238E27FC236}">
                <a16:creationId xmlns:a16="http://schemas.microsoft.com/office/drawing/2014/main" id="{F4192AE4-EFB3-802F-1834-8082679D6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929" y="6909935"/>
            <a:ext cx="980210" cy="1669420"/>
          </a:xfrm>
          <a:prstGeom prst="rect">
            <a:avLst/>
          </a:prstGeom>
        </p:spPr>
      </p:pic>
      <p:pic>
        <p:nvPicPr>
          <p:cNvPr id="17" name="Grafik 16" descr="Ein Bild, das Grafiken, Clipart, Zeichnung, Cartoon enthält.&#10;&#10;KI-generierte Inhalte können fehlerhaft sein.">
            <a:extLst>
              <a:ext uri="{FF2B5EF4-FFF2-40B4-BE49-F238E27FC236}">
                <a16:creationId xmlns:a16="http://schemas.microsoft.com/office/drawing/2014/main" id="{C1F2AEF6-8360-6A45-3F1D-2CCBFC863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813" y="7014230"/>
            <a:ext cx="1803400" cy="1595815"/>
          </a:xfrm>
          <a:prstGeom prst="rect">
            <a:avLst/>
          </a:prstGeom>
        </p:spPr>
      </p:pic>
      <p:pic>
        <p:nvPicPr>
          <p:cNvPr id="24" name="Grafik 23" descr="Ein Bild, das Grafiken, Kunst, Grafikdesign, Schrift enthält.&#10;&#10;KI-generierte Inhalte können fehlerhaft sein.">
            <a:extLst>
              <a:ext uri="{FF2B5EF4-FFF2-40B4-BE49-F238E27FC236}">
                <a16:creationId xmlns:a16="http://schemas.microsoft.com/office/drawing/2014/main" id="{048E96A9-CBD0-A28C-0212-049D0371EB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384" y="7020745"/>
            <a:ext cx="1803400" cy="1447800"/>
          </a:xfrm>
          <a:prstGeom prst="rect">
            <a:avLst/>
          </a:prstGeom>
        </p:spPr>
      </p:pic>
      <p:pic>
        <p:nvPicPr>
          <p:cNvPr id="25" name="Grafik 24" descr="Ein Bild, das Fahrradreifen, Rad, Fahrradrahmen, Bike enthält.&#10;&#10;KI-generierte Inhalte können fehlerhaft sein.">
            <a:extLst>
              <a:ext uri="{FF2B5EF4-FFF2-40B4-BE49-F238E27FC236}">
                <a16:creationId xmlns:a16="http://schemas.microsoft.com/office/drawing/2014/main" id="{066C7DD1-422C-884D-686E-E3D61B1B5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101" y="5023049"/>
            <a:ext cx="1909635" cy="1138193"/>
          </a:xfrm>
          <a:prstGeom prst="rect">
            <a:avLst/>
          </a:prstGeom>
        </p:spPr>
      </p:pic>
      <p:pic>
        <p:nvPicPr>
          <p:cNvPr id="26" name="Grafik 25" descr="Ein Bild, das Grafiken, Symbol, Logo, Clipart enthält.&#10;&#10;KI-generierte Inhalte können fehlerhaft sein.">
            <a:extLst>
              <a:ext uri="{FF2B5EF4-FFF2-40B4-BE49-F238E27FC236}">
                <a16:creationId xmlns:a16="http://schemas.microsoft.com/office/drawing/2014/main" id="{61832325-5A7F-9C54-035D-E334260AE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9906" y="7014230"/>
            <a:ext cx="994780" cy="1386169"/>
          </a:xfrm>
          <a:prstGeom prst="rect">
            <a:avLst/>
          </a:prstGeom>
        </p:spPr>
      </p:pic>
      <p:pic>
        <p:nvPicPr>
          <p:cNvPr id="27" name="Grafik 26" descr="Ein Bild, das Grafiken, Symbol, Kunst, Schrift enthält.&#10;&#10;KI-generierte Inhalte können fehlerhaft sein.">
            <a:extLst>
              <a:ext uri="{FF2B5EF4-FFF2-40B4-BE49-F238E27FC236}">
                <a16:creationId xmlns:a16="http://schemas.microsoft.com/office/drawing/2014/main" id="{3D837ECF-F470-3B0B-FEC2-5AB93E59D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422" y="4961052"/>
            <a:ext cx="1675837" cy="1203165"/>
          </a:xfrm>
          <a:prstGeom prst="rect">
            <a:avLst/>
          </a:prstGeom>
        </p:spPr>
      </p:pic>
      <p:pic>
        <p:nvPicPr>
          <p:cNvPr id="28" name="Grafik 27" descr="Ein Bild, das Grafiken, Design, Schlagring enthält.&#10;&#10;KI-generierte Inhalte können fehlerhaft sein.">
            <a:extLst>
              <a:ext uri="{FF2B5EF4-FFF2-40B4-BE49-F238E27FC236}">
                <a16:creationId xmlns:a16="http://schemas.microsoft.com/office/drawing/2014/main" id="{E7DC62E5-550E-AC23-B0E3-6F13FDA9F3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058" y="4977419"/>
            <a:ext cx="1816099" cy="1318353"/>
          </a:xfrm>
          <a:prstGeom prst="rect">
            <a:avLst/>
          </a:prstGeom>
        </p:spPr>
      </p:pic>
      <p:pic>
        <p:nvPicPr>
          <p:cNvPr id="29" name="Grafik 28" descr="Ein Bild, das Schrift, Grafiken, Symbol, Logo enthält.&#10;&#10;KI-generierte Inhalte können fehlerhaft sein.">
            <a:extLst>
              <a:ext uri="{FF2B5EF4-FFF2-40B4-BE49-F238E27FC236}">
                <a16:creationId xmlns:a16="http://schemas.microsoft.com/office/drawing/2014/main" id="{FD22D6C5-E492-8253-19DB-E11A41A9FB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908" y="5011248"/>
            <a:ext cx="1595548" cy="1200191"/>
          </a:xfrm>
          <a:prstGeom prst="rect">
            <a:avLst/>
          </a:prstGeom>
        </p:spPr>
      </p:pic>
      <p:pic>
        <p:nvPicPr>
          <p:cNvPr id="30" name="Grafik 29" descr="Ein Bild, das Entwurf, Grafiken, Kunst, Design enthält.&#10;&#10;KI-generierte Inhalte können fehlerhaft sein.">
            <a:extLst>
              <a:ext uri="{FF2B5EF4-FFF2-40B4-BE49-F238E27FC236}">
                <a16:creationId xmlns:a16="http://schemas.microsoft.com/office/drawing/2014/main" id="{EA92B5FC-04C3-65B6-CF67-5F2570A82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956" y="5090941"/>
            <a:ext cx="1473973" cy="1091307"/>
          </a:xfrm>
          <a:prstGeom prst="rect">
            <a:avLst/>
          </a:prstGeom>
        </p:spPr>
      </p:pic>
      <p:pic>
        <p:nvPicPr>
          <p:cNvPr id="31" name="Grafik 30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03448B91-042B-8E04-1868-14FD28618A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89" y="2931003"/>
            <a:ext cx="1224150" cy="1170341"/>
          </a:xfrm>
          <a:prstGeom prst="rect">
            <a:avLst/>
          </a:prstGeom>
        </p:spPr>
      </p:pic>
      <p:pic>
        <p:nvPicPr>
          <p:cNvPr id="32" name="Grafik 31" descr="Ein Bild, das Grafiken, Symbol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88E71671-29AE-E04C-CCDB-AFE9B8F0E3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630" y="2949185"/>
            <a:ext cx="1224150" cy="1170341"/>
          </a:xfrm>
          <a:prstGeom prst="rect">
            <a:avLst/>
          </a:prstGeom>
        </p:spPr>
      </p:pic>
      <p:pic>
        <p:nvPicPr>
          <p:cNvPr id="33" name="Grafik 32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3309B752-B357-5CCA-3B9B-ED3E772958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571" y="6750555"/>
            <a:ext cx="1816100" cy="1828800"/>
          </a:xfrm>
          <a:prstGeom prst="rect">
            <a:avLst/>
          </a:prstGeom>
        </p:spPr>
      </p:pic>
      <p:pic>
        <p:nvPicPr>
          <p:cNvPr id="34" name="Grafik 33" descr="Ein Bild, das Grafiken, Kreis, Schrift, Symbol enthält.&#10;&#10;KI-generierte Inhalte können fehlerhaft sein.">
            <a:extLst>
              <a:ext uri="{FF2B5EF4-FFF2-40B4-BE49-F238E27FC236}">
                <a16:creationId xmlns:a16="http://schemas.microsoft.com/office/drawing/2014/main" id="{EB64E599-D8E1-5C20-2008-1B0D607F32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25" y="2955927"/>
            <a:ext cx="1143152" cy="1221450"/>
          </a:xfrm>
          <a:prstGeom prst="rect">
            <a:avLst/>
          </a:prstGeom>
        </p:spPr>
      </p:pic>
      <p:pic>
        <p:nvPicPr>
          <p:cNvPr id="35" name="Grafik 34" descr="Ein Bild, das Grafiken, Schrift, Symbol, Kreis enthält.&#10;&#10;KI-generierte Inhalte können fehlerhaft sein.">
            <a:extLst>
              <a:ext uri="{FF2B5EF4-FFF2-40B4-BE49-F238E27FC236}">
                <a16:creationId xmlns:a16="http://schemas.microsoft.com/office/drawing/2014/main" id="{AF1CB612-217F-C6AA-CFE0-E57CBBDABC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139" y="2812619"/>
            <a:ext cx="1147639" cy="1446340"/>
          </a:xfrm>
          <a:prstGeom prst="rect">
            <a:avLst/>
          </a:prstGeom>
        </p:spPr>
      </p:pic>
      <p:pic>
        <p:nvPicPr>
          <p:cNvPr id="36" name="Grafik 35" descr="Ein Bild, das Kreis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8231940B-4516-C8E3-EF9D-92B6DB06FD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875" y="3060284"/>
            <a:ext cx="1032876" cy="1032876"/>
          </a:xfrm>
          <a:prstGeom prst="rect">
            <a:avLst/>
          </a:prstGeom>
        </p:spPr>
      </p:pic>
      <p:pic>
        <p:nvPicPr>
          <p:cNvPr id="37" name="Grafik 36" descr="Ein Bild, das Grafiken, Symbol, Kreis, Schrift enthält.&#10;&#10;KI-generierte Inhalte können fehlerhaft sein.">
            <a:extLst>
              <a:ext uri="{FF2B5EF4-FFF2-40B4-BE49-F238E27FC236}">
                <a16:creationId xmlns:a16="http://schemas.microsoft.com/office/drawing/2014/main" id="{3FEB7F65-71D1-E521-CA82-B8ED295E7B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086" y="2918207"/>
            <a:ext cx="1147640" cy="12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6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Screenshot, Rechteck, Flieder, Quadrat enthält.&#10;&#10;KI-generierte Inhalte können fehlerhaft sein.">
            <a:extLst>
              <a:ext uri="{FF2B5EF4-FFF2-40B4-BE49-F238E27FC236}">
                <a16:creationId xmlns:a16="http://schemas.microsoft.com/office/drawing/2014/main" id="{8C07FDC2-41BA-6CDA-44DE-6D4EFA3B7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88334" y="-2096339"/>
            <a:ext cx="10691816" cy="15070233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979F94E-F2CA-508B-A348-13302C7B4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18" y="6033792"/>
            <a:ext cx="137579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5400" dirty="0" err="1">
                <a:solidFill>
                  <a:schemeClr val="bg1"/>
                </a:solidFill>
                <a:latin typeface="GT Maru Black" pitchFamily="2" charset="77"/>
              </a:rPr>
              <a:t>Vorstellungsrunde</a:t>
            </a:r>
            <a:endParaRPr lang="de-CH" altLang="de-DE" sz="5400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C7A00D-EE7F-4ADB-D53B-CC7436400E22}"/>
              </a:ext>
            </a:extLst>
          </p:cNvPr>
          <p:cNvSpPr/>
          <p:nvPr/>
        </p:nvSpPr>
        <p:spPr>
          <a:xfrm>
            <a:off x="6343251" y="3169169"/>
            <a:ext cx="2432847" cy="243284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0" bIns="468000" rtlCol="0" anchor="t" anchorCtr="1"/>
          <a:lstStyle/>
          <a:p>
            <a:pPr algn="ctr"/>
            <a:r>
              <a:rPr lang="de-DE" sz="9600" b="1" dirty="0">
                <a:latin typeface="GT Maru Black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758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B70498B6-80DD-3C93-BA2F-5A0EDBB53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5" name="ZoneTexte 5">
            <a:extLst>
              <a:ext uri="{FF2B5EF4-FFF2-40B4-BE49-F238E27FC236}">
                <a16:creationId xmlns:a16="http://schemas.microsoft.com/office/drawing/2014/main" id="{E9490E4A-22C5-D4F7-D4EA-24046243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382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Vorstellungsrunde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BD6405-AEDD-BDA1-3C11-3C7DD8E78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384" y="908103"/>
            <a:ext cx="3186870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Ziel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E0E6FEE-544D-B188-D8F4-4BDBEE69BBE7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8" name="Dreieck 7">
              <a:extLst>
                <a:ext uri="{FF2B5EF4-FFF2-40B4-BE49-F238E27FC236}">
                  <a16:creationId xmlns:a16="http://schemas.microsoft.com/office/drawing/2014/main" id="{2EAA2771-125D-C206-FEF3-2BE49502CECD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9" name="ZoneTexte 5">
              <a:extLst>
                <a:ext uri="{FF2B5EF4-FFF2-40B4-BE49-F238E27FC236}">
                  <a16:creationId xmlns:a16="http://schemas.microsoft.com/office/drawing/2014/main" id="{8D813C30-0672-9C4F-C3EC-E107921D5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 err="1">
                  <a:solidFill>
                    <a:srgbClr val="76BAAF"/>
                  </a:solidFill>
                  <a:latin typeface="GT Maru Black" pitchFamily="2" charset="77"/>
                </a:rPr>
                <a:t>Erklärung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43DFB10-C47A-5D96-C7DC-60670E0B2068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Wofür machen wir die Vorstellrunde?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Die Vorstellrunde hilft der Gruppe, sich kennenzulernen.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Die Gruppe soll Vertrauen aufbauen.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 der Vorstellrunde spricht die Gruppe schon über das Thema Freizeit.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Die Teilnehmenden erzählen von ihren persönlichen Erfahrungen.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So kann man langsam in das Thema einsteigen.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780CED-3DC7-FC23-CCFD-1E2580570E51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D4D42ADF-686F-037A-883B-3AD8A6BBC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11" name="ZoneTexte 5">
            <a:extLst>
              <a:ext uri="{FF2B5EF4-FFF2-40B4-BE49-F238E27FC236}">
                <a16:creationId xmlns:a16="http://schemas.microsoft.com/office/drawing/2014/main" id="{98893301-08A3-A6D4-5515-CBA176BD7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382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Vorstellungsrunde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12" name="ZoneTexte 5">
            <a:extLst>
              <a:ext uri="{FF2B5EF4-FFF2-40B4-BE49-F238E27FC236}">
                <a16:creationId xmlns:a16="http://schemas.microsoft.com/office/drawing/2014/main" id="{19550664-C6B0-1618-27B7-A3CB0F3E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384" y="908103"/>
            <a:ext cx="3186870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Vorbereitung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79840A6-D551-3291-FF9B-29E3A1A25E03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14" name="Dreieck 13">
              <a:extLst>
                <a:ext uri="{FF2B5EF4-FFF2-40B4-BE49-F238E27FC236}">
                  <a16:creationId xmlns:a16="http://schemas.microsoft.com/office/drawing/2014/main" id="{2FA8655A-A0D1-2F3F-966B-474C38D40A64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5" name="ZoneTexte 5">
              <a:extLst>
                <a:ext uri="{FF2B5EF4-FFF2-40B4-BE49-F238E27FC236}">
                  <a16:creationId xmlns:a16="http://schemas.microsoft.com/office/drawing/2014/main" id="{11D1653F-B036-AE30-4C73-7D56223E6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 err="1">
                  <a:solidFill>
                    <a:srgbClr val="76BAAF"/>
                  </a:solidFill>
                  <a:latin typeface="GT Maru Black" pitchFamily="2" charset="77"/>
                </a:rPr>
                <a:t>Erklärung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6BB76FEB-C643-2DAB-42D3-80821373E543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Für diesen Schritt brauchen Sie:</a:t>
            </a: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Einen Bildschirm oder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Beamer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Auf dem Bildschirm zeigt man Folie 8 mit den drei Fragen.</a:t>
            </a: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Post-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its</a:t>
            </a: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Stifte</a:t>
            </a: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Piktogramme zu Freizeitaktivitäten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Solche Piktogramme findet man zum Beispiel auf der Website von 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  <a:hlinkClick r:id="rId3"/>
              </a:rPr>
              <a:t>ARASAAC</a:t>
            </a:r>
            <a:endParaRPr lang="de-CH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Ein grosses Flipchart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Auf das Flipchart klebt man dieses Piktogramm: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Das Piktogramm ist auf Folie 39 (Icon-Sammlung) zu finden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 kann gross gedruckt werden.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A8C92F-3A2F-3865-FE8B-2236AAAAF204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1</a:t>
            </a:r>
          </a:p>
        </p:txBody>
      </p:sp>
      <p:pic>
        <p:nvPicPr>
          <p:cNvPr id="6" name="Grafik 5" descr="Ein Bild, das Grafiken, Kunst, Grafikdesign, Schrift enthält.&#10;&#10;KI-generierte Inhalte können fehlerhaft sein.">
            <a:extLst>
              <a:ext uri="{FF2B5EF4-FFF2-40B4-BE49-F238E27FC236}">
                <a16:creationId xmlns:a16="http://schemas.microsoft.com/office/drawing/2014/main" id="{629ED2AE-EE1A-52E6-F6FC-D3A033928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638" y="6752098"/>
            <a:ext cx="3004696" cy="24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5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6F37DDB7-2BD3-7677-1A80-8BA55D179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8" y="-8187"/>
            <a:ext cx="15128585" cy="1793697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32593A0-5632-60D8-E1CD-DE74C18B6D68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12" name="Dreieck 11">
              <a:extLst>
                <a:ext uri="{FF2B5EF4-FFF2-40B4-BE49-F238E27FC236}">
                  <a16:creationId xmlns:a16="http://schemas.microsoft.com/office/drawing/2014/main" id="{31CBAF62-1276-1953-7D46-B995A06F331D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3" name="ZoneTexte 5">
              <a:extLst>
                <a:ext uri="{FF2B5EF4-FFF2-40B4-BE49-F238E27FC236}">
                  <a16:creationId xmlns:a16="http://schemas.microsoft.com/office/drawing/2014/main" id="{23D55FF9-4C4C-557B-84A1-219E1ACAB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rgbClr val="74B06C"/>
                  </a:solidFill>
                  <a:latin typeface="GT Maru Black" pitchFamily="2" charset="77"/>
                </a:rPr>
                <a:t>Aktivität</a:t>
              </a:r>
              <a:endParaRPr lang="de-CH" altLang="de-DE" sz="1637" b="1" dirty="0">
                <a:solidFill>
                  <a:srgbClr val="74B06C"/>
                </a:solidFill>
                <a:latin typeface="GT Maru Black" pitchFamily="2" charset="77"/>
              </a:endParaRPr>
            </a:p>
          </p:txBody>
        </p:sp>
      </p:grpSp>
      <p:sp>
        <p:nvSpPr>
          <p:cNvPr id="4" name="ZoneTexte 5">
            <a:extLst>
              <a:ext uri="{FF2B5EF4-FFF2-40B4-BE49-F238E27FC236}">
                <a16:creationId xmlns:a16="http://schemas.microsoft.com/office/drawing/2014/main" id="{2395E4AA-C021-A268-17EC-F49381328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382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Vorstellungsrunde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5" name="ZoneTexte 5">
            <a:extLst>
              <a:ext uri="{FF2B5EF4-FFF2-40B4-BE49-F238E27FC236}">
                <a16:creationId xmlns:a16="http://schemas.microsoft.com/office/drawing/2014/main" id="{F6B0E522-F586-8533-7962-1D52BAD50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384" y="908103"/>
            <a:ext cx="5447180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Was</a:t>
            </a: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 </a:t>
            </a: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machen</a:t>
            </a: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 </a:t>
            </a: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wir</a:t>
            </a: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 </a:t>
            </a: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genau</a:t>
            </a: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?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7A2EDE5-FD18-AC76-331A-29906D90EABB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Alle Teilnehmenden stellen sich mit diesen drei Fragen vor:</a:t>
            </a: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Wie heissen Sie?</a:t>
            </a: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Mit wem verbringen Sie Ihre Freizeit gerne?</a:t>
            </a: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Was machst du gerne in deiner Freizeit?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 kann sich mündlich, mit Post-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oder Piktogrammen mitteilen.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Um die Freizeitaktivitäten zu sammeln, benutzt man das Flipchart.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Alle Teilnehmenden kleben ihre Aktivitäten auf das Flipchart (mit Post-it oder Piktogramme).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Oder man schreibt den Namen der Aktivität.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 ist wichtig sich dafür genügend Zeit zu nehmen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und die Teilnehmenden bei Bedarf zu unterstützen.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 ist gut, wenn man den verschiedenen Antworten gegenüber offen ist.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8A5E0D-6E51-76FE-45DE-E4E07D99FBBB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9610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7881686-AEF1-CA69-822A-E004A484B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210" y="7121318"/>
            <a:ext cx="3304068" cy="41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105" b="1" dirty="0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1. </a:t>
            </a:r>
            <a:r>
              <a:rPr lang="fr-CH" altLang="de-DE" sz="2105" b="1" dirty="0" err="1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Wie</a:t>
            </a:r>
            <a:r>
              <a:rPr lang="fr-CH" altLang="de-DE" sz="2105" b="1" dirty="0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fr-CH" altLang="de-DE" sz="2105" b="1" dirty="0" err="1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heisst</a:t>
            </a:r>
            <a:r>
              <a:rPr lang="fr-CH" altLang="de-DE" sz="2105" b="1" dirty="0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du?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B48BC28-8FE7-9ED0-2AB3-93738754F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690" y="7068907"/>
            <a:ext cx="3701298" cy="74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105" b="1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2. Mit wem verbringst du deine Freizeit gerne?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5463330-215F-5837-0BA1-E71C77310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6845" y="7068907"/>
            <a:ext cx="3701298" cy="74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105" b="1" dirty="0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3. </a:t>
            </a:r>
            <a:r>
              <a:rPr lang="fr-CH" altLang="de-DE" sz="2105" b="1" dirty="0" err="1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Was</a:t>
            </a:r>
            <a:r>
              <a:rPr lang="fr-CH" altLang="de-DE" sz="2105" b="1" dirty="0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fr-CH" altLang="de-DE" sz="2105" b="1" dirty="0" err="1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ist</a:t>
            </a:r>
            <a:r>
              <a:rPr lang="fr-CH" altLang="de-DE" sz="2105" b="1" dirty="0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fr-CH" altLang="de-DE" sz="2105" b="1" dirty="0" err="1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dein</a:t>
            </a:r>
            <a:r>
              <a:rPr lang="fr-CH" altLang="de-DE" sz="2105" b="1" dirty="0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fr-CH" altLang="de-DE" sz="2105" b="1" dirty="0" err="1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liebstes</a:t>
            </a:r>
            <a:r>
              <a:rPr lang="fr-CH" altLang="de-DE" sz="2105" b="1" dirty="0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Hobby?</a:t>
            </a:r>
          </a:p>
        </p:txBody>
      </p:sp>
      <p:pic>
        <p:nvPicPr>
          <p:cNvPr id="3" name="Grafik 2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8B2B3B6C-CA5C-6097-09DC-698027D4B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4" name="ZoneTexte 5">
            <a:extLst>
              <a:ext uri="{FF2B5EF4-FFF2-40B4-BE49-F238E27FC236}">
                <a16:creationId xmlns:a16="http://schemas.microsoft.com/office/drawing/2014/main" id="{A0F702B5-E854-71F0-90BF-2E1032629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382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3742" dirty="0" err="1">
                <a:solidFill>
                  <a:schemeClr val="bg1"/>
                </a:solidFill>
                <a:latin typeface="GT Maru Black" pitchFamily="2" charset="77"/>
              </a:rPr>
              <a:t>Vorstellungsrunde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5" name="ZoneTexte 5">
            <a:extLst>
              <a:ext uri="{FF2B5EF4-FFF2-40B4-BE49-F238E27FC236}">
                <a16:creationId xmlns:a16="http://schemas.microsoft.com/office/drawing/2014/main" id="{71F0F8D1-72B6-FDB7-31CD-426522FDF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383" y="908103"/>
            <a:ext cx="4514119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Vorlage</a:t>
            </a: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 </a:t>
            </a: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für</a:t>
            </a: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 den </a:t>
            </a:r>
            <a:r>
              <a:rPr lang="fr-CH" altLang="de-DE" sz="1871" dirty="0" err="1">
                <a:solidFill>
                  <a:schemeClr val="bg1"/>
                </a:solidFill>
                <a:latin typeface="GT Maru Medium" pitchFamily="2" charset="77"/>
              </a:rPr>
              <a:t>Beamer</a:t>
            </a:r>
            <a:endParaRPr lang="fr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FC07D42-1CE6-7E94-567C-AF6F0390F03C}"/>
              </a:ext>
            </a:extLst>
          </p:cNvPr>
          <p:cNvGrpSpPr/>
          <p:nvPr/>
        </p:nvGrpSpPr>
        <p:grpSpPr>
          <a:xfrm>
            <a:off x="13757499" y="-437726"/>
            <a:ext cx="1774199" cy="1774199"/>
            <a:chOff x="11050089" y="-450599"/>
            <a:chExt cx="1517355" cy="1517355"/>
          </a:xfrm>
        </p:grpSpPr>
        <p:pic>
          <p:nvPicPr>
            <p:cNvPr id="24" name="Grafik 23" descr="Ein Bild, das Kreis, Kreativität enthält.&#10;&#10;KI-generierte Inhalte können fehlerhaft sein.">
              <a:extLst>
                <a:ext uri="{FF2B5EF4-FFF2-40B4-BE49-F238E27FC236}">
                  <a16:creationId xmlns:a16="http://schemas.microsoft.com/office/drawing/2014/main" id="{16487A55-265A-4DA5-33DA-F3D5541B8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0089" y="-450599"/>
              <a:ext cx="1517355" cy="1517355"/>
            </a:xfrm>
            <a:prstGeom prst="rect">
              <a:avLst/>
            </a:prstGeom>
          </p:spPr>
        </p:pic>
        <p:sp>
          <p:nvSpPr>
            <p:cNvPr id="25" name="ZoneTexte 4">
              <a:extLst>
                <a:ext uri="{FF2B5EF4-FFF2-40B4-BE49-F238E27FC236}">
                  <a16:creationId xmlns:a16="http://schemas.microsoft.com/office/drawing/2014/main" id="{E9C63443-3364-89E4-9C35-AC3AC6778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06579">
              <a:off x="11247235" y="209914"/>
              <a:ext cx="1031106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 err="1">
                  <a:solidFill>
                    <a:srgbClr val="77B9AF"/>
                  </a:solidFill>
                  <a:latin typeface="GT Maru Black" pitchFamily="2" charset="77"/>
                </a:rPr>
                <a:t>Material</a:t>
              </a:r>
              <a:endParaRPr lang="de-CH" altLang="de-DE" sz="1637" b="1" dirty="0">
                <a:solidFill>
                  <a:srgbClr val="77B9AF"/>
                </a:solidFill>
                <a:latin typeface="GT Maru Black" pitchFamily="2" charset="77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4D4EC03D-F865-1AD7-E263-A5024B1AB406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1</a:t>
            </a:r>
          </a:p>
        </p:txBody>
      </p:sp>
      <p:pic>
        <p:nvPicPr>
          <p:cNvPr id="7" name="Grafik 6" descr="Ein Bild, das Grafiken, Symbol, Clipart, Schrift enthält.&#10;&#10;KI-generierte Inhalte können fehlerhaft sein.">
            <a:extLst>
              <a:ext uri="{FF2B5EF4-FFF2-40B4-BE49-F238E27FC236}">
                <a16:creationId xmlns:a16="http://schemas.microsoft.com/office/drawing/2014/main" id="{78F0101F-BC5B-9EA2-3EB0-18DF32E3E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910" y="3912532"/>
            <a:ext cx="1624436" cy="2766618"/>
          </a:xfrm>
          <a:prstGeom prst="rect">
            <a:avLst/>
          </a:prstGeom>
        </p:spPr>
      </p:pic>
      <p:pic>
        <p:nvPicPr>
          <p:cNvPr id="10" name="Grafik 9" descr="Ein Bild, das Grafiken, Clipart, Zeichnung, Cartoon enthält.&#10;&#10;KI-generierte Inhalte können fehlerhaft sein.">
            <a:extLst>
              <a:ext uri="{FF2B5EF4-FFF2-40B4-BE49-F238E27FC236}">
                <a16:creationId xmlns:a16="http://schemas.microsoft.com/office/drawing/2014/main" id="{F943DBDD-FC2C-DC8D-A699-9EC0032DB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167" y="3911319"/>
            <a:ext cx="3127873" cy="2767830"/>
          </a:xfrm>
          <a:prstGeom prst="rect">
            <a:avLst/>
          </a:prstGeom>
        </p:spPr>
      </p:pic>
      <p:pic>
        <p:nvPicPr>
          <p:cNvPr id="16" name="Grafik 15" descr="Ein Bild, das Grafiken, Kunst, Grafikdesign, Schrift enthält.&#10;&#10;KI-generierte Inhalte können fehlerhaft sein.">
            <a:extLst>
              <a:ext uri="{FF2B5EF4-FFF2-40B4-BE49-F238E27FC236}">
                <a16:creationId xmlns:a16="http://schemas.microsoft.com/office/drawing/2014/main" id="{87134572-DDBB-EFFD-C4FF-E3766FC431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731" y="4101620"/>
            <a:ext cx="2913412" cy="2338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7DCF8-5902-92E2-51AE-83D262EA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1B41FC-FEAD-1660-8E2B-121752914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4" descr="Ein Bild, das Screenshot, Rechteck, Flieder, Quadrat enthält.&#10;&#10;KI-generierte Inhalte können fehlerhaft sein.">
            <a:extLst>
              <a:ext uri="{FF2B5EF4-FFF2-40B4-BE49-F238E27FC236}">
                <a16:creationId xmlns:a16="http://schemas.microsoft.com/office/drawing/2014/main" id="{C31C12C7-895E-04EF-E69E-2D8748F8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49538" y="-2189211"/>
            <a:ext cx="10691816" cy="15070233"/>
          </a:xfrm>
          <a:prstGeom prst="rect">
            <a:avLst/>
          </a:prstGeom>
        </p:spPr>
      </p:pic>
      <p:sp>
        <p:nvSpPr>
          <p:cNvPr id="7" name="ZoneTexte 5">
            <a:extLst>
              <a:ext uri="{FF2B5EF4-FFF2-40B4-BE49-F238E27FC236}">
                <a16:creationId xmlns:a16="http://schemas.microsoft.com/office/drawing/2014/main" id="{531263F8-41FC-9C75-5637-FC896D9E1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18" y="6033792"/>
            <a:ext cx="1375791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5400" dirty="0" err="1">
                <a:solidFill>
                  <a:schemeClr val="bg1"/>
                </a:solidFill>
                <a:latin typeface="GT Maru Black" pitchFamily="2" charset="77"/>
              </a:rPr>
              <a:t>Über</a:t>
            </a:r>
            <a: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  <a:t> die </a:t>
            </a:r>
            <a:r>
              <a:rPr lang="fr-CH" altLang="de-DE" sz="5400" dirty="0" err="1">
                <a:solidFill>
                  <a:schemeClr val="bg1"/>
                </a:solidFill>
                <a:latin typeface="GT Maru Black" pitchFamily="2" charset="77"/>
              </a:rPr>
              <a:t>eigene</a:t>
            </a:r>
            <a: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5400" dirty="0" err="1">
                <a:solidFill>
                  <a:schemeClr val="bg1"/>
                </a:solidFill>
                <a:latin typeface="GT Maru Black" pitchFamily="2" charset="77"/>
              </a:rPr>
              <a:t>Freizeit</a:t>
            </a:r>
            <a: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5400" dirty="0" err="1">
                <a:solidFill>
                  <a:schemeClr val="bg1"/>
                </a:solidFill>
                <a:latin typeface="GT Maru Black" pitchFamily="2" charset="77"/>
              </a:rPr>
              <a:t>nachdenken</a:t>
            </a:r>
            <a:endParaRPr lang="de-CH" altLang="de-DE" sz="5400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0965D6-3F84-2EB7-FC34-454A7CA62C94}"/>
              </a:ext>
            </a:extLst>
          </p:cNvPr>
          <p:cNvSpPr/>
          <p:nvPr/>
        </p:nvSpPr>
        <p:spPr>
          <a:xfrm>
            <a:off x="6343251" y="3169169"/>
            <a:ext cx="2432847" cy="243284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0" bIns="468000" rtlCol="0" anchor="t" anchorCtr="1"/>
          <a:lstStyle/>
          <a:p>
            <a:pPr algn="ctr"/>
            <a:r>
              <a:rPr lang="de-DE" sz="9600" b="1" dirty="0">
                <a:latin typeface="GT Maru Black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1989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-Design">
  <a:themeElements>
    <a:clrScheme name="Office 2013 – 2022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instorming_DE" id="{66A56ED4-F39E-6B48-B3C0-E29264A39DD2}" vid="{EB1AA348-B9D0-114E-B58D-64B1187B281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0eb7c4-2b04-4e0d-a12d-685a02d6a5c0">
      <Terms xmlns="http://schemas.microsoft.com/office/infopath/2007/PartnerControls"/>
    </lcf76f155ced4ddcb4097134ff3c332f>
    <TaxCatchAll xmlns="742d3f5b-71a3-4b7c-a46f-c565dea20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958EAF406EE541A31922843DF8B5DF" ma:contentTypeVersion="10" ma:contentTypeDescription="Crée un document." ma:contentTypeScope="" ma:versionID="cf3bc153c044a8efd8a8dba98b7a48e2">
  <xsd:schema xmlns:xsd="http://www.w3.org/2001/XMLSchema" xmlns:xs="http://www.w3.org/2001/XMLSchema" xmlns:p="http://schemas.microsoft.com/office/2006/metadata/properties" xmlns:ns2="400eb7c4-2b04-4e0d-a12d-685a02d6a5c0" xmlns:ns3="742d3f5b-71a3-4b7c-a46f-c565dea2077e" targetNamespace="http://schemas.microsoft.com/office/2006/metadata/properties" ma:root="true" ma:fieldsID="817b19ff8961ac009f5447fc5417393d" ns2:_="" ns3:_="">
    <xsd:import namespace="400eb7c4-2b04-4e0d-a12d-685a02d6a5c0"/>
    <xsd:import namespace="742d3f5b-71a3-4b7c-a46f-c565dea20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0eb7c4-2b04-4e0d-a12d-685a02d6a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5f7bb592-d66e-486a-b174-7f4451bf35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d3f5b-71a3-4b7c-a46f-c565dea2077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990fc13-33ac-4555-83ee-c31270d3d940}" ma:internalName="TaxCatchAll" ma:showField="CatchAllData" ma:web="742d3f5b-71a3-4b7c-a46f-c565dea207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D886C4-36D7-41CA-A257-80B8A23EAD58}">
  <ds:schemaRefs>
    <ds:schemaRef ds:uri="http://schemas.microsoft.com/office/2006/documentManagement/types"/>
    <ds:schemaRef ds:uri="http://purl.org/dc/dcmitype/"/>
    <ds:schemaRef ds:uri="742d3f5b-71a3-4b7c-a46f-c565dea2077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00eb7c4-2b04-4e0d-a12d-685a02d6a5c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F53DBA4-EB22-46A1-9042-65E70EC468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BDEF6E-0112-4437-A9E0-3675B01D2D54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– 2022-Design</Template>
  <TotalTime>0</TotalTime>
  <Words>2439</Words>
  <Application>Microsoft Office PowerPoint</Application>
  <PresentationFormat>Benutzerdefiniert</PresentationFormat>
  <Paragraphs>342</Paragraphs>
  <Slides>39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Comic Sans MS</vt:lpstr>
      <vt:lpstr>GT Maru Black</vt:lpstr>
      <vt:lpstr>GT Maru Medium</vt:lpstr>
      <vt:lpstr>Open Sans</vt:lpstr>
      <vt:lpstr>Open Sans Medium</vt:lpstr>
      <vt:lpstr>Open Sans SemiBold</vt:lpstr>
      <vt:lpstr>Times</vt:lpstr>
      <vt:lpstr>Office 2013 – 2022-Design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Derek Mündlein</dc:creator>
  <cp:lastModifiedBy>Tabea Mündlein</cp:lastModifiedBy>
  <cp:revision>3</cp:revision>
  <dcterms:created xsi:type="dcterms:W3CDTF">2026-01-05T09:55:11Z</dcterms:created>
  <dcterms:modified xsi:type="dcterms:W3CDTF">2026-02-12T09:41:00Z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0x0101001B958EAF406EE541A31922843DF8B5DF</vt:lpwstr>
  </property>
  <property fmtid="{D5CDD505-2E9C-101B-9397-08002B2CF9AE}" pid="3" name="MediaServiceImageTags">
    <vt:lpwstr/>
  </property>
</Properties>
</file>